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266" r:id="rId3"/>
    <p:sldId id="284" r:id="rId4"/>
    <p:sldId id="285" r:id="rId5"/>
    <p:sldId id="276" r:id="rId6"/>
    <p:sldId id="277" r:id="rId7"/>
    <p:sldId id="278" r:id="rId8"/>
    <p:sldId id="279" r:id="rId9"/>
    <p:sldId id="267" r:id="rId10"/>
    <p:sldId id="268" r:id="rId11"/>
    <p:sldId id="286" r:id="rId12"/>
    <p:sldId id="271" r:id="rId13"/>
    <p:sldId id="280" r:id="rId14"/>
    <p:sldId id="281" r:id="rId15"/>
    <p:sldId id="288" r:id="rId16"/>
    <p:sldId id="289" r:id="rId17"/>
    <p:sldId id="265" r:id="rId18"/>
    <p:sldId id="283" r:id="rId19"/>
    <p:sldId id="273" r:id="rId20"/>
    <p:sldId id="274" r:id="rId21"/>
    <p:sldId id="275" r:id="rId22"/>
    <p:sldId id="29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2934" y="-9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1719A-F5A7-4CE7-BE72-D6DB2AC3FC5F}" type="datetimeFigureOut">
              <a:rPr lang="ru-RU" smtClean="0"/>
              <a:t>28.02.2025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78FAA-B10D-4C31-9C13-BF515CD4A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2281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1719A-F5A7-4CE7-BE72-D6DB2AC3FC5F}" type="datetimeFigureOut">
              <a:rPr lang="ru-RU" smtClean="0"/>
              <a:t>28.02.2025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78FAA-B10D-4C31-9C13-BF515CD4A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56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1719A-F5A7-4CE7-BE72-D6DB2AC3FC5F}" type="datetimeFigureOut">
              <a:rPr lang="ru-RU" smtClean="0"/>
              <a:t>28.02.2025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78FAA-B10D-4C31-9C13-BF515CD4A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730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1719A-F5A7-4CE7-BE72-D6DB2AC3FC5F}" type="datetimeFigureOut">
              <a:rPr lang="ru-RU" smtClean="0"/>
              <a:t>28.02.2025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78FAA-B10D-4C31-9C13-BF515CD4A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9397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1719A-F5A7-4CE7-BE72-D6DB2AC3FC5F}" type="datetimeFigureOut">
              <a:rPr lang="ru-RU" smtClean="0"/>
              <a:t>28.02.2025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78FAA-B10D-4C31-9C13-BF515CD4A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418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1719A-F5A7-4CE7-BE72-D6DB2AC3FC5F}" type="datetimeFigureOut">
              <a:rPr lang="ru-RU" smtClean="0"/>
              <a:t>28.02.2025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78FAA-B10D-4C31-9C13-BF515CD4A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263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1719A-F5A7-4CE7-BE72-D6DB2AC3FC5F}" type="datetimeFigureOut">
              <a:rPr lang="ru-RU" smtClean="0"/>
              <a:t>28.02.2025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78FAA-B10D-4C31-9C13-BF515CD4A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207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1719A-F5A7-4CE7-BE72-D6DB2AC3FC5F}" type="datetimeFigureOut">
              <a:rPr lang="ru-RU" smtClean="0"/>
              <a:t>28.02.2025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78FAA-B10D-4C31-9C13-BF515CD4A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475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1719A-F5A7-4CE7-BE72-D6DB2AC3FC5F}" type="datetimeFigureOut">
              <a:rPr lang="ru-RU" smtClean="0"/>
              <a:t>28.02.2025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78FAA-B10D-4C31-9C13-BF515CD4A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339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1719A-F5A7-4CE7-BE72-D6DB2AC3FC5F}" type="datetimeFigureOut">
              <a:rPr lang="ru-RU" smtClean="0"/>
              <a:t>28.02.2025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78FAA-B10D-4C31-9C13-BF515CD4A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0729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1719A-F5A7-4CE7-BE72-D6DB2AC3FC5F}" type="datetimeFigureOut">
              <a:rPr lang="ru-RU" smtClean="0"/>
              <a:t>28.02.2025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78FAA-B10D-4C31-9C13-BF515CD4A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4586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5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1719A-F5A7-4CE7-BE72-D6DB2AC3FC5F}" type="datetimeFigureOut">
              <a:rPr lang="ru-RU" smtClean="0"/>
              <a:t>28.02.2025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478FAA-B10D-4C31-9C13-BF515CD4A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6521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3240360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перечней </a:t>
            </a:r>
            <a:r>
              <a:rPr lang="ru-RU" sz="3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предШНОР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Школы с высоким потенциалом. Профилактика учебной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неуспешности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67744" y="4365104"/>
            <a:ext cx="6419056" cy="176105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Скорнякова Екатерина Валериевна,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ведущий аналитик</a:t>
            </a:r>
          </a:p>
          <a:p>
            <a:pPr marL="0" indent="0"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отдела оценки качества образования </a:t>
            </a:r>
          </a:p>
          <a:p>
            <a:pPr marL="0" indent="0"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методического обеспечения ГКУ РК «ИМАЦ»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313"/>
            <a:ext cx="9144000" cy="1463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615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Профилактические меры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Педагогическая профилактика;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иагностика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едагогическая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терапия;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оспитательное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воздействие.</a:t>
            </a:r>
          </a:p>
          <a:p>
            <a:pPr marL="0" indent="0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Кузьменко\Семинары\Схемы, рисунки\9467256-personne-de-petite-pensée-3d-mettent-à-contribution-autres-contre-une-question-rouge-image-3d-fond-blanc-Photoroom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636912"/>
            <a:ext cx="2702172" cy="3957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627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5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Педагогическая профилактика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0" fontAlgn="base" hangingPunct="0">
              <a:buNone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истема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предупредительных мер,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применяемая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для выявления и нейтрализации причин и условий возникновения и развития явлений, негативно сказывающихся на качестве образования.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74417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107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alt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Этапы педагогической профилактики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7938334"/>
              </p:ext>
            </p:extLst>
          </p:nvPr>
        </p:nvGraphicFramePr>
        <p:xfrm>
          <a:off x="457200" y="1196975"/>
          <a:ext cx="8229600" cy="54006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392"/>
                <a:gridCol w="2736304"/>
                <a:gridCol w="1656184"/>
                <a:gridCol w="3394720"/>
              </a:tblGrid>
              <a:tr h="663241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Содержание этапа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Функции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управления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Методы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1" marB="45721" anchor="ctr"/>
                </a:tc>
              </a:tr>
              <a:tr h="378995"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Диагностика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1" marB="45721"/>
                </a:tc>
                <a:tc rowSpan="2"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Анализ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1" marB="45721"/>
                </a:tc>
                <a:tc rowSpan="2"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Изучение документации, экспертная оценка, наблюдение, опрос, анкетирование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и др.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1" marB="45721"/>
                </a:tc>
              </a:tr>
              <a:tr h="8527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Выявление причин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1" marB="45721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31733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ru-RU" sz="1800" smtClean="0">
                          <a:latin typeface="Times New Roman" pitchFamily="18" charset="0"/>
                          <a:cs typeface="Times New Roman" pitchFamily="18" charset="0"/>
                        </a:rPr>
                        <a:t>Определение путей и средств профилактики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Планирование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Анализ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(в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т.ч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en-U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SWOT)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, сравнение, моделирование, актуализация успешного опыта, диаграмма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Ганта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1" marB="45721"/>
                </a:tc>
              </a:tr>
              <a:tr h="1231733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Реализация профилактических мероприятий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Организация, координация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Убеждение, информирование, переучивание, практика, упражнение, стимулирование, пример, принуждение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1" marB="45721"/>
                </a:tc>
              </a:tr>
              <a:tr h="663241"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Оценка эффективности профилактики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1" marB="45721"/>
                </a:tc>
                <a:tc rowSpan="2"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Контроль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1" marB="45721"/>
                </a:tc>
                <a:tc rowSpan="2"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Экспертиза, прогнозирование, определение рисков, повторение, анализ, самоанализ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1" marB="45721"/>
                </a:tc>
              </a:tr>
              <a:tr h="3789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Коррекция недостатков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1" marB="45721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125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567464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Диагностика 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3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3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300" b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истематический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контроль и оценка результатов обучения, своевременное выявление пробелов.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Результаты входного аудита, предусматривающего выявление негативных факторов, их ключевых параметров по каждой общеобразовательной организации.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819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Педагогическая терапия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работы педагогических сообществ, мастерских, иных структур по преодолению школьной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неуспешности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Систематизация, обобщение накопленного опыта, подготовка и организация его трансляции для педагогов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школ.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73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altLang="ru-RU" sz="3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Семинар от 05.11.2024 г.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2882217"/>
              </p:ext>
            </p:extLst>
          </p:nvPr>
        </p:nvGraphicFramePr>
        <p:xfrm>
          <a:off x="107504" y="1412775"/>
          <a:ext cx="8866635" cy="51880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/>
                <a:gridCol w="2200772"/>
                <a:gridCol w="6089799"/>
              </a:tblGrid>
              <a:tr h="1159755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№</a:t>
                      </a:r>
                      <a:endParaRPr lang="ru-RU" sz="2000" b="1" dirty="0"/>
                    </a:p>
                  </a:txBody>
                  <a:tcPr marL="91424" marR="91424" marT="45697" marB="45697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Наименование фактора негативного влияния</a:t>
                      </a:r>
                      <a:endParaRPr lang="ru-RU" sz="2000" dirty="0"/>
                    </a:p>
                  </a:txBody>
                  <a:tcPr marL="91424" marR="91424" marT="45697" marB="45697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Параметры фактора</a:t>
                      </a:r>
                      <a:endParaRPr lang="ru-RU" sz="2000" dirty="0"/>
                    </a:p>
                  </a:txBody>
                  <a:tcPr marL="91424" marR="91424" marT="45697" marB="45697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877482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7.</a:t>
                      </a:r>
                      <a:endParaRPr lang="ru-RU" sz="2000" dirty="0"/>
                    </a:p>
                  </a:txBody>
                  <a:tcPr marL="91424" marR="91424" marT="45697" marB="45697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Высокая доля обучающихся с рисками учебной </a:t>
                      </a:r>
                      <a:r>
                        <a:rPr lang="ru-RU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неуспешности</a:t>
                      </a:r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000" dirty="0" smtClean="0"/>
                        <a:t> </a:t>
                      </a:r>
                      <a:endParaRPr lang="ru-RU" sz="2000" dirty="0"/>
                    </a:p>
                  </a:txBody>
                  <a:tcPr marL="91424" marR="91424" marT="45697" marB="45697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Наличие обучающихся, которым учителя рекомендуют дополнительные занятия с целью ликвидации отставания по учебной </a:t>
                      </a:r>
                    </a:p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программе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Низкая мотивация школьников к учению</a:t>
                      </a:r>
                    </a:p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Наличие обучающихся с ОВЗ</a:t>
                      </a:r>
                    </a:p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Наличие учителей, испытывающих неуверенность при работе с обучающимися с ОВЗ</a:t>
                      </a:r>
                    </a:p>
                    <a:p>
                      <a:endParaRPr lang="ru-RU" sz="2000" dirty="0" smtClean="0"/>
                    </a:p>
                  </a:txBody>
                  <a:tcPr marL="91424" marR="91424" marT="45697" marB="45697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2371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950" y="115888"/>
            <a:ext cx="8785225" cy="10096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7. Высокая доля обучающихся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              с рисками 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учебной </a:t>
            </a:r>
            <a:r>
              <a:rPr lang="ru-RU" sz="3600" b="1" dirty="0" err="1" smtClean="0">
                <a:solidFill>
                  <a:schemeClr val="accent1">
                    <a:lumMod val="50000"/>
                  </a:schemeClr>
                </a:solidFill>
              </a:rPr>
              <a:t>неуспешности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68313" y="1268413"/>
            <a:ext cx="4040187" cy="382587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 fontScale="92500" lnSpcReduction="20000"/>
          </a:bodyPr>
          <a:lstStyle/>
          <a:p>
            <a:pPr algn="ctr">
              <a:defRPr/>
            </a:pPr>
            <a:r>
              <a:rPr lang="ru-RU" dirty="0" smtClean="0"/>
              <a:t>На уровне муниципалитета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57200" y="1773238"/>
            <a:ext cx="4040188" cy="4751387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ru-RU" dirty="0"/>
              <a:t>– организация межшкольных </a:t>
            </a:r>
            <a:r>
              <a:rPr lang="ru-RU" dirty="0" smtClean="0"/>
              <a:t>занятий </a:t>
            </a:r>
            <a:r>
              <a:rPr lang="ru-RU" dirty="0"/>
              <a:t>в </a:t>
            </a:r>
            <a:r>
              <a:rPr lang="ru-RU" dirty="0" err="1"/>
              <a:t>тьюторском</a:t>
            </a:r>
            <a:r>
              <a:rPr lang="ru-RU" dirty="0"/>
              <a:t> </a:t>
            </a:r>
            <a:r>
              <a:rPr lang="ru-RU" dirty="0" smtClean="0"/>
              <a:t>консультационном </a:t>
            </a:r>
            <a:r>
              <a:rPr lang="ru-RU" dirty="0"/>
              <a:t>пункте;</a:t>
            </a:r>
          </a:p>
          <a:p>
            <a:pPr marL="0" indent="0">
              <a:buFont typeface="Arial" charset="0"/>
              <a:buNone/>
              <a:defRPr/>
            </a:pPr>
            <a:r>
              <a:rPr lang="ru-RU" dirty="0"/>
              <a:t>– организация деятельности </a:t>
            </a:r>
            <a:r>
              <a:rPr lang="ru-RU" dirty="0" smtClean="0"/>
              <a:t>муниципальных МО педагогов-психологов</a:t>
            </a:r>
            <a:r>
              <a:rPr lang="ru-RU" dirty="0"/>
              <a:t>, логопедов, </a:t>
            </a:r>
            <a:r>
              <a:rPr lang="ru-RU" dirty="0" smtClean="0"/>
              <a:t>дефектологов</a:t>
            </a:r>
            <a:r>
              <a:rPr lang="ru-RU" dirty="0"/>
              <a:t>, социальных педагогов;</a:t>
            </a:r>
          </a:p>
          <a:p>
            <a:pPr marL="0" indent="0">
              <a:buFont typeface="Arial" charset="0"/>
              <a:buNone/>
              <a:defRPr/>
            </a:pPr>
            <a:r>
              <a:rPr lang="ru-RU" dirty="0"/>
              <a:t>– содействие повышению </a:t>
            </a:r>
            <a:r>
              <a:rPr lang="ru-RU" dirty="0" smtClean="0"/>
              <a:t>квалификации </a:t>
            </a:r>
            <a:r>
              <a:rPr lang="ru-RU" dirty="0"/>
              <a:t>учителей по вопросу </a:t>
            </a:r>
            <a:r>
              <a:rPr lang="ru-RU" dirty="0" smtClean="0"/>
              <a:t>обучения </a:t>
            </a:r>
            <a:r>
              <a:rPr lang="ru-RU" dirty="0"/>
              <a:t>детей с ОВЗ и др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572000" y="1268413"/>
            <a:ext cx="4041775" cy="382587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 fontScale="92500" lnSpcReduction="20000"/>
          </a:bodyPr>
          <a:lstStyle/>
          <a:p>
            <a:pPr algn="ctr">
              <a:defRPr/>
            </a:pPr>
            <a:r>
              <a:rPr lang="ru-RU" dirty="0" smtClean="0"/>
              <a:t>На уровне школы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4645025" y="1773238"/>
            <a:ext cx="4041775" cy="4751387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ru-RU" dirty="0"/>
              <a:t> – организация систематического </a:t>
            </a:r>
            <a:r>
              <a:rPr lang="ru-RU" dirty="0" smtClean="0"/>
              <a:t>сбора </a:t>
            </a:r>
            <a:r>
              <a:rPr lang="ru-RU" dirty="0"/>
              <a:t>информации о текущей </a:t>
            </a:r>
            <a:r>
              <a:rPr lang="ru-RU" dirty="0" smtClean="0"/>
              <a:t>успеваемости </a:t>
            </a:r>
            <a:r>
              <a:rPr lang="ru-RU" dirty="0"/>
              <a:t>и посещаемости обучающихся;</a:t>
            </a:r>
          </a:p>
          <a:p>
            <a:pPr marL="0" indent="0">
              <a:buFont typeface="Arial" charset="0"/>
              <a:buNone/>
              <a:defRPr/>
            </a:pPr>
            <a:r>
              <a:rPr lang="ru-RU" dirty="0"/>
              <a:t>– создание современной </a:t>
            </a:r>
            <a:r>
              <a:rPr lang="ru-RU" dirty="0" smtClean="0"/>
              <a:t>образовательной среды;</a:t>
            </a:r>
            <a:endParaRPr lang="ru-RU" dirty="0"/>
          </a:p>
          <a:p>
            <a:pPr marL="0" indent="0">
              <a:buFont typeface="Arial" charset="0"/>
              <a:buNone/>
              <a:defRPr/>
            </a:pPr>
            <a:r>
              <a:rPr lang="ru-RU" dirty="0"/>
              <a:t>– организация повышения </a:t>
            </a:r>
            <a:r>
              <a:rPr lang="ru-RU" dirty="0" smtClean="0"/>
              <a:t>квалификации </a:t>
            </a:r>
            <a:r>
              <a:rPr lang="ru-RU" dirty="0"/>
              <a:t>педагогов по вопросам </a:t>
            </a:r>
            <a:r>
              <a:rPr lang="ru-RU" dirty="0" smtClean="0"/>
              <a:t>обучения </a:t>
            </a:r>
            <a:r>
              <a:rPr lang="ru-RU" dirty="0"/>
              <a:t>детей с ОВЗ и </a:t>
            </a:r>
            <a:r>
              <a:rPr lang="ru-RU" dirty="0" smtClean="0"/>
              <a:t>др.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008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Остальные ОО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Никогда не находились в списке ШНОР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258 ОО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 данный момент не имеют риск в них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попасть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ОО с высоким потенциалом);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нижение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количества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обращений;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редоставление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большей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автономии;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зучение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опыта;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андидаты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кураторы;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етодический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актив.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6233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892480" cy="155679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стабильно высокими результатами:</a:t>
            </a:r>
            <a:br>
              <a:rPr lang="ru-RU" sz="3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37 ОО (10 </a:t>
            </a:r>
            <a:r>
              <a:rPr lang="ru-RU" sz="3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муниципалитетов</a:t>
            </a:r>
            <a:r>
              <a:rPr lang="ru-RU" sz="3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3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8779660"/>
              </p:ext>
            </p:extLst>
          </p:nvPr>
        </p:nvGraphicFramePr>
        <p:xfrm>
          <a:off x="107504" y="1484779"/>
          <a:ext cx="9001000" cy="53732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/>
                <a:gridCol w="5544616"/>
                <a:gridCol w="2952328"/>
              </a:tblGrid>
              <a:tr h="47234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№ 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Муниципалитет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ОО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0087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Армянск</a:t>
                      </a: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90087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Евпатория</a:t>
                      </a: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90087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Керчь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90087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Красноперекопск</a:t>
                      </a: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90087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Симферополь</a:t>
                      </a: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90087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Феодосия</a:t>
                      </a: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90087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Ялта</a:t>
                      </a: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90087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Белогорский район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90087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16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Красногвардейский район</a:t>
                      </a: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90087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1600" b="1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Раздольненский</a:t>
                      </a:r>
                      <a:r>
                        <a:rPr lang="ru-RU" sz="16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район</a:t>
                      </a: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812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51216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</a:t>
            </a:r>
            <a:r>
              <a:rPr lang="ru-RU" sz="3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стабильно высокими результатами:</a:t>
            </a:r>
            <a:br>
              <a:rPr lang="ru-RU" sz="3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37 ОО (10 муниципалитетов</a:t>
            </a:r>
            <a:r>
              <a:rPr lang="ru-RU" sz="3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8168745"/>
              </p:ext>
            </p:extLst>
          </p:nvPr>
        </p:nvGraphicFramePr>
        <p:xfrm>
          <a:off x="107504" y="1916832"/>
          <a:ext cx="9036496" cy="44644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/>
                <a:gridCol w="2749100"/>
                <a:gridCol w="5783340"/>
              </a:tblGrid>
              <a:tr h="428794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№  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Муниципалитет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ОО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28794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Армянск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"Школа-гимназия №3" 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28794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Евпатория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"Гимназия №8"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28794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ЕУВК "Интеграл"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731470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Керчь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«Школа-гимназия №1 имени Героя Советского Союза Е.И. Дёминой» 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428794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«Школа № 4 им. А. С. Пушкина»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731470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«Школа № 12 им. Героя Советского Союза </a:t>
                      </a:r>
                    </a:p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Н.А. Белякова»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428794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Красноперекопск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"СОШ №2 им. </a:t>
                      </a:r>
                      <a:r>
                        <a:rPr lang="ru-RU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М.В.Фрунзе</a:t>
                      </a: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"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28794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"СОШ №5" 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012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507288" cy="1080120"/>
          </a:xfrm>
        </p:spPr>
        <p:txBody>
          <a:bodyPr>
            <a:normAutofit fontScale="90000"/>
          </a:bodyPr>
          <a:lstStyle/>
          <a:p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ПредШНОР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(45 ОО, 22 муниципалитета):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052736"/>
            <a:ext cx="8784976" cy="5472608"/>
          </a:xfrm>
        </p:spPr>
        <p:txBody>
          <a:bodyPr>
            <a:normAutofit fontScale="70000" lnSpcReduction="20000"/>
          </a:bodyPr>
          <a:lstStyle/>
          <a:p>
            <a:pPr algn="ctr">
              <a:buFontTx/>
              <a:buChar char="-"/>
            </a:pPr>
            <a:endParaRPr 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Char char="-"/>
            </a:pPr>
            <a:r>
              <a:rPr lang="ru-RU" sz="3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общеобразовательные организации, </a:t>
            </a:r>
            <a:r>
              <a:rPr lang="ru-RU" sz="3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никогда не попадавшие в ШНОР за 4 отчетных года, в которых в 2024 году выявлено следующее</a:t>
            </a:r>
            <a:r>
              <a:rPr lang="ru-RU" sz="3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buFontTx/>
              <a:buChar char="-"/>
            </a:pPr>
            <a:endParaRPr lang="ru-RU" sz="3400" b="1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AutoNum type="arabicParenR"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двум и более внешним оценочным процедурам (ВПР, ОГЭ, ЕГЭ) в 2024 году были зафиксированы результаты, близкие к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низким                                        </a:t>
            </a:r>
            <a:r>
              <a:rPr lang="ru-RU" sz="3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3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en-US" sz="3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</a:t>
            </a:r>
            <a:r>
              <a:rPr lang="ru-RU" sz="3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и/или</a:t>
            </a:r>
            <a:endParaRPr lang="ru-RU" sz="3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2) по одной и той же оценочной процедуре два года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подряд</a:t>
            </a:r>
            <a:endParaRPr lang="en-US" sz="3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в 2024 и 2023 гг.) были зафиксированы результаты,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близкие</a:t>
            </a:r>
            <a:endParaRPr lang="en-US" sz="3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en-US" sz="3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к низким. </a:t>
            </a:r>
            <a:endParaRPr lang="ru-RU" sz="3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Результаты </a:t>
            </a:r>
            <a:r>
              <a:rPr lang="ru-RU" sz="3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оценочной процедуре, близкие к низким, фиксируются в случае, если в ОО от 20% до 29,9% от общего числа участников оценочной процедуры получили отметку «неудовлетворительно»</a:t>
            </a:r>
          </a:p>
          <a:p>
            <a:pPr marL="0" indent="0" algn="just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36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892480" cy="126876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стабильно высокими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результатами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2325498"/>
              </p:ext>
            </p:extLst>
          </p:nvPr>
        </p:nvGraphicFramePr>
        <p:xfrm>
          <a:off x="8991" y="692696"/>
          <a:ext cx="9108504" cy="59640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/>
                <a:gridCol w="2376264"/>
                <a:gridCol w="6156176"/>
              </a:tblGrid>
              <a:tr h="39151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№  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Муниципалитет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ОО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1511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 9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rowSpan="1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Симферополь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" Гимназия №1 им. И.В. Курчатова" 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91511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"Школа-лицей №3"  им. А.С. Макаренко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91511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"Школа-гимназия №10 им. Э.К. Покровского" 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91511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"Гимназия №11 им. К.А. </a:t>
                      </a:r>
                      <a:r>
                        <a:rPr lang="ru-RU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Тренева</a:t>
                      </a: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" 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91511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"СОШ №24 им. И.П. Клименко" 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91511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"Школа-гимназия №39 им. </a:t>
                      </a:r>
                      <a:r>
                        <a:rPr lang="ru-RU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Крейзера</a:t>
                      </a: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 Я.Г." 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91511">
                <a:tc rowSpan="2"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"ОКЛ им. Г.Т. Берегового" 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171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"СОШ-ДС комбинированного вида №6"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74368">
                <a:tc rowSpan="2"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171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СОШДС "Лингвист"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47682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91511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5"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Феодосия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специализированная школа №1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91511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специализированная школа №2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91511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 Гимназия №5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91511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Школа №7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91511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Школа №17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762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892480" cy="62068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стабильно высокими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результатами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4197673"/>
              </p:ext>
            </p:extLst>
          </p:nvPr>
        </p:nvGraphicFramePr>
        <p:xfrm>
          <a:off x="107504" y="670567"/>
          <a:ext cx="9036496" cy="61711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/>
                <a:gridCol w="2448272"/>
                <a:gridCol w="6084168"/>
              </a:tblGrid>
              <a:tr h="388255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№  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Муниципалитет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ОО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8255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Ялта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"ЯСШ №12"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88255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Белогорский район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«Школа-лицей №2»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88255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«Васильевская СШ»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88255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«</a:t>
                      </a:r>
                      <a:r>
                        <a:rPr lang="ru-RU" sz="16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Зыбинская</a:t>
                      </a: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СШ»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88255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rowSpan="8"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Красногвардейский район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«Александровская школа»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88255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"Красногвардейская школа №1"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88255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«</a:t>
                      </a:r>
                      <a:r>
                        <a:rPr lang="ru-RU" sz="16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Краснознаменская</a:t>
                      </a: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школа»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88255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"Ленинская школа"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88255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31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«</a:t>
                      </a:r>
                      <a:r>
                        <a:rPr lang="ru-RU" sz="16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Марьяновская</a:t>
                      </a: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школа»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43098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"Октябрьская школа-гимназия"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43098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"Петровская школа №1"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43098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34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"Петровская школа №2"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43098">
                <a:tc rowSpan="2"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rowSpan="5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Раздольненский</a:t>
                      </a: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район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"Ботаническая школа"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456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"</a:t>
                      </a:r>
                      <a:r>
                        <a:rPr lang="ru-RU" sz="16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Раздольненская</a:t>
                      </a: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школа-лицей №1"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97407">
                <a:tc rowSpan="2"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378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«</a:t>
                      </a:r>
                      <a:r>
                        <a:rPr lang="ru-RU" sz="16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Ручьёвская</a:t>
                      </a: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школа"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92035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37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778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БЛАГОДАРЮ 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D:\Кузьменко\Семинары\Схемы, рисунки\psihologija-uspeha-Photoroom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2186040"/>
            <a:ext cx="9865096" cy="5175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786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892480" cy="692696"/>
          </a:xfrm>
        </p:spPr>
        <p:txBody>
          <a:bodyPr>
            <a:normAutofit fontScale="90000"/>
          </a:bodyPr>
          <a:lstStyle/>
          <a:p>
            <a:r>
              <a:rPr lang="ru-RU" sz="4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ПредШНОР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9258333"/>
              </p:ext>
            </p:extLst>
          </p:nvPr>
        </p:nvGraphicFramePr>
        <p:xfrm>
          <a:off x="107504" y="692696"/>
          <a:ext cx="8712968" cy="59270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2019"/>
                <a:gridCol w="4572597"/>
                <a:gridCol w="3168352"/>
              </a:tblGrid>
              <a:tr h="440648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униципалитет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ОО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Алушта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2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40385" algn="l"/>
                          <a:tab pos="951230" algn="l"/>
                        </a:tabLst>
                        <a:defRPr/>
                      </a:pPr>
                      <a:r>
                        <a:rPr lang="ru-RU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Армянск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2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Джанкой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2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Керчь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2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Красноперекопск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2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40385" algn="l"/>
                          <a:tab pos="951230" algn="l"/>
                        </a:tabLst>
                        <a:defRPr/>
                      </a:pPr>
                      <a:r>
                        <a:rPr lang="ru-RU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Симферополь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2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Судак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2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Феодосия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2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Ялта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2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Бахчисарайский район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2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240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Белогорский </a:t>
                      </a: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район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2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240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Джанкойский</a:t>
                      </a:r>
                      <a:r>
                        <a:rPr lang="ru-RU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район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2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144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892480" cy="1052736"/>
          </a:xfrm>
        </p:spPr>
        <p:txBody>
          <a:bodyPr>
            <a:normAutofit/>
          </a:bodyPr>
          <a:lstStyle/>
          <a:p>
            <a:r>
              <a:rPr lang="ru-RU" sz="4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ПредШНОР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6602146"/>
              </p:ext>
            </p:extLst>
          </p:nvPr>
        </p:nvGraphicFramePr>
        <p:xfrm>
          <a:off x="179512" y="1196752"/>
          <a:ext cx="8712968" cy="5012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2019"/>
                <a:gridCol w="4500589"/>
                <a:gridCol w="3240360"/>
              </a:tblGrid>
              <a:tr h="440648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униципалитет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ОО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064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Кировский район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2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40385" algn="l"/>
                          <a:tab pos="951230" algn="l"/>
                        </a:tabLst>
                        <a:defRPr/>
                      </a:pPr>
                      <a:r>
                        <a:rPr lang="ru-RU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Красногвардейский район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2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40385" algn="l"/>
                          <a:tab pos="951230" algn="l"/>
                        </a:tabLst>
                        <a:defRPr/>
                      </a:pPr>
                      <a:r>
                        <a:rPr lang="ru-RU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Ленинский район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2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Нижнегорский район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2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Первомайский район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2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240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Раздольненский</a:t>
                      </a:r>
                      <a:r>
                        <a:rPr lang="ru-RU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район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2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40385" algn="l"/>
                          <a:tab pos="951230" algn="l"/>
                        </a:tabLst>
                        <a:defRPr/>
                      </a:pPr>
                      <a:r>
                        <a:rPr lang="ru-RU" sz="240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Сакский</a:t>
                      </a:r>
                      <a:r>
                        <a:rPr lang="ru-RU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район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2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Симферопольский</a:t>
                      </a:r>
                      <a:r>
                        <a:rPr lang="ru-RU" sz="24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район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2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Советский район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2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Черноморский район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951230" algn="l"/>
                        </a:tabLst>
                      </a:pPr>
                      <a:r>
                        <a:rPr lang="ru-RU" sz="2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599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892480" cy="764704"/>
          </a:xfrm>
        </p:spPr>
        <p:txBody>
          <a:bodyPr>
            <a:normAutofit/>
          </a:bodyPr>
          <a:lstStyle/>
          <a:p>
            <a:r>
              <a:rPr lang="ru-RU" sz="4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ПредШНОР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047428"/>
              </p:ext>
            </p:extLst>
          </p:nvPr>
        </p:nvGraphicFramePr>
        <p:xfrm>
          <a:off x="93688" y="836712"/>
          <a:ext cx="9036496" cy="5728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2973"/>
                <a:gridCol w="2085339"/>
                <a:gridCol w="6228184"/>
              </a:tblGrid>
              <a:tr h="44064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Муниципалитет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ОО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Алушта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МОУ "Школа №3 имени Алексея Николаевича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Крисанова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"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МОУ  "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Изобильненская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школа имени Э.У.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Чалбаша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"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Армянск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"ПСОШ № 7"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Джанкой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МОУ "СШ №8"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l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Керчь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"Школа № 2"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"Школа № 10 имени Героя Советского Союза И.Е. Петрова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"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"Школа № 13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"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"Школа №26"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Красноперекопск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"СОШ №4"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Симферополь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"СОШ  № 8 им. А.А. Волошиновой" 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"СОШ №44 им. </a:t>
                      </a:r>
                      <a:r>
                        <a:rPr lang="ru-RU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Алиме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Абденановой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"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Судак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"</a:t>
                      </a:r>
                      <a:r>
                        <a:rPr lang="ru-RU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Дачновская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средняя общеобразовательная школа"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565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892480" cy="908720"/>
          </a:xfrm>
        </p:spPr>
        <p:txBody>
          <a:bodyPr>
            <a:normAutofit/>
          </a:bodyPr>
          <a:lstStyle/>
          <a:p>
            <a:r>
              <a:rPr lang="ru-RU" sz="4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ПредШНОР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0509019"/>
              </p:ext>
            </p:extLst>
          </p:nvPr>
        </p:nvGraphicFramePr>
        <p:xfrm>
          <a:off x="107504" y="908720"/>
          <a:ext cx="9036496" cy="5426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2973"/>
                <a:gridCol w="2530183"/>
                <a:gridCol w="5783340"/>
              </a:tblGrid>
              <a:tr h="44064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Муниципалитет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ОО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Феодосия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Коктебельская школа им. И.И.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Березнюка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Школа № 20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Ялта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"Ялтинская СШ №6"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Бахчисарайский район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"Куйбышевская СОШ им.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Хрусталёва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Н.Т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."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"Голубинская СОШ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им.Бессонова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И.Г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."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Белогорский район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"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Вишенская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СШ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"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"Зеленогорская СШ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"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sz="16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Джанкойский</a:t>
                      </a: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район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МОУ "Крымская школа"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МОУ "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Светловская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школа"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Кировский район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"Первомайская ОШ имени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Дьячкова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Н. Н."</a:t>
                      </a:r>
                    </a:p>
                  </a:txBody>
                  <a:tcPr marL="9525" marR="9525" marT="9525" marB="0" anchor="ctr"/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Красногвардейский район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"</a:t>
                      </a:r>
                      <a:r>
                        <a:rPr lang="ru-RU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Пятихатская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школа"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693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892480" cy="980728"/>
          </a:xfrm>
        </p:spPr>
        <p:txBody>
          <a:bodyPr>
            <a:normAutofit/>
          </a:bodyPr>
          <a:lstStyle/>
          <a:p>
            <a:r>
              <a:rPr lang="ru-RU" sz="4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ПредШНОР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2915272"/>
              </p:ext>
            </p:extLst>
          </p:nvPr>
        </p:nvGraphicFramePr>
        <p:xfrm>
          <a:off x="103425" y="980728"/>
          <a:ext cx="9036496" cy="5728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2973"/>
                <a:gridCol w="2530183"/>
                <a:gridCol w="5783340"/>
              </a:tblGrid>
              <a:tr h="44064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Муниципалитет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ОО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Ленинский район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Кировская СОШ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Багеровская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СОШ №2 им.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Амет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-Хана Султана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Нижнегорский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район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"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Пшеничненская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СОШ"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rowSpan="5"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Первомайский район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Первомайская школа №2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Правдовская школа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Кормовская школа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Гришинская школа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Степновская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школа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Раздольненский</a:t>
                      </a: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район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"</a:t>
                      </a:r>
                      <a:r>
                        <a:rPr lang="ru-RU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Нивовская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школа"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Сакский</a:t>
                      </a: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район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"Крымская школа-гимназия"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"Суворовская средняя школа имени Д.А.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Саруханова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"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"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Воробьевская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СШ"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432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892480" cy="908720"/>
          </a:xfrm>
        </p:spPr>
        <p:txBody>
          <a:bodyPr>
            <a:normAutofit/>
          </a:bodyPr>
          <a:lstStyle/>
          <a:p>
            <a:r>
              <a:rPr lang="ru-RU" sz="4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ПредШНОР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3055129"/>
              </p:ext>
            </p:extLst>
          </p:nvPr>
        </p:nvGraphicFramePr>
        <p:xfrm>
          <a:off x="107504" y="1196752"/>
          <a:ext cx="9036496" cy="440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2973"/>
                <a:gridCol w="2530183"/>
                <a:gridCol w="5783340"/>
              </a:tblGrid>
              <a:tr h="440648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r>
                        <a:rPr lang="ru-RU" sz="16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Сакский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район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"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Добрушинская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СШ"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"Каменоломненская СШ"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"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Шелковичненская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СШ"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"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Штормовская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школа-гимназия"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Симферопольский район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"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Мирновская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школа №2"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"Украинская школа"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Советский район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"Чапаевская средняя школа"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"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Урожайновская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СШ"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Черноморский район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"Кировская средняя школа им.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Кухтина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Ф.П."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44064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"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Медведевская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средняя школа им.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Чехарина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В.А."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120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Мероприятия с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предШНОР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Включение в программу профилактики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неуспешности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омощь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определении и профилактике дефицитов учителей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908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3538</TotalTime>
  <Words>1324</Words>
  <Application>Microsoft Office PowerPoint</Application>
  <PresentationFormat>Экран (4:3)</PresentationFormat>
  <Paragraphs>410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Формирование перечней предШНОР. Школы с высоким потенциалом. Профилактика учебной неуспешности.</vt:lpstr>
      <vt:lpstr>ПредШНОР  (45 ОО, 22 муниципалитета):</vt:lpstr>
      <vt:lpstr>ПредШНОР</vt:lpstr>
      <vt:lpstr>ПредШНОР</vt:lpstr>
      <vt:lpstr>ПредШНОР</vt:lpstr>
      <vt:lpstr>ПредШНОР</vt:lpstr>
      <vt:lpstr>ПредШНОР</vt:lpstr>
      <vt:lpstr>ПредШНОР</vt:lpstr>
      <vt:lpstr>Мероприятия с предШНОР</vt:lpstr>
      <vt:lpstr>Профилактические меры</vt:lpstr>
      <vt:lpstr>Педагогическая профилактика</vt:lpstr>
      <vt:lpstr>Этапы педагогической профилактики</vt:lpstr>
      <vt:lpstr>Диагностика   Cистематический контроль и оценка результатов обучения, своевременное выявление пробелов. Результаты входного аудита, предусматривающего выявление негативных факторов, их ключевых параметров по каждой общеобразовательной организации.</vt:lpstr>
      <vt:lpstr>Педагогическая терапия   Организация работы педагогических сообществ, мастерских, иных структур по преодолению школьной неуспешности. Систематизация, обобщение накопленного опыта, подготовка и организация его трансляции для педагогов школ.</vt:lpstr>
      <vt:lpstr>Семинар от 05.11.2024 г.</vt:lpstr>
      <vt:lpstr>7. Высокая доля обучающихся                                              с рисками учебной неуспешности</vt:lpstr>
      <vt:lpstr>Остальные ОО</vt:lpstr>
      <vt:lpstr> Со стабильно высокими результатами: 37 ОО (10 муниципалитетов)   </vt:lpstr>
      <vt:lpstr>  Со стабильно высокими результатами: 37 ОО (10 муниципалитетов)  </vt:lpstr>
      <vt:lpstr>Со стабильно высокими результатами </vt:lpstr>
      <vt:lpstr> Со стабильно высокими результатами </vt:lpstr>
      <vt:lpstr>БЛАГОДАРЮ  ЗА ВНИМАНИЕ!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ИМАЦ05</dc:creator>
  <cp:lastModifiedBy>Пользователь</cp:lastModifiedBy>
  <cp:revision>110</cp:revision>
  <dcterms:created xsi:type="dcterms:W3CDTF">2025-01-22T07:15:19Z</dcterms:created>
  <dcterms:modified xsi:type="dcterms:W3CDTF">2025-02-28T13:16:49Z</dcterms:modified>
</cp:coreProperties>
</file>