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86" r:id="rId3"/>
    <p:sldId id="300" r:id="rId4"/>
    <p:sldId id="257" r:id="rId5"/>
    <p:sldId id="302" r:id="rId6"/>
    <p:sldId id="291" r:id="rId7"/>
    <p:sldId id="275" r:id="rId8"/>
    <p:sldId id="266" r:id="rId9"/>
    <p:sldId id="267" r:id="rId10"/>
    <p:sldId id="295" r:id="rId11"/>
    <p:sldId id="296" r:id="rId12"/>
    <p:sldId id="297" r:id="rId13"/>
    <p:sldId id="298" r:id="rId14"/>
    <p:sldId id="294" r:id="rId15"/>
    <p:sldId id="29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ECEF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44" y="-4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20811-22D3-4812-B390-90E0A57B4456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1345D-EE9A-4C2D-AD65-82EA110AC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349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24F4-4375-481A-A4C1-349E24C15BA8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0C8E-D59A-470F-80A2-FCE6256567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24F4-4375-481A-A4C1-349E24C15BA8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0C8E-D59A-470F-80A2-FCE6256567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24F4-4375-481A-A4C1-349E24C15BA8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0C8E-D59A-470F-80A2-FCE62565678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24F4-4375-481A-A4C1-349E24C15BA8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0C8E-D59A-470F-80A2-FCE6256567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24F4-4375-481A-A4C1-349E24C15BA8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0C8E-D59A-470F-80A2-FCE6256567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24F4-4375-481A-A4C1-349E24C15BA8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0C8E-D59A-470F-80A2-FCE62565678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24F4-4375-481A-A4C1-349E24C15BA8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0C8E-D59A-470F-80A2-FCE6256567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24F4-4375-481A-A4C1-349E24C15BA8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0C8E-D59A-470F-80A2-FCE6256567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24F4-4375-481A-A4C1-349E24C15BA8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0C8E-D59A-470F-80A2-FCE6256567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24F4-4375-481A-A4C1-349E24C15BA8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0C8E-D59A-470F-80A2-FCE62565678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24F4-4375-481A-A4C1-349E24C15BA8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0C8E-D59A-470F-80A2-FCE62565678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86324F4-4375-481A-A4C1-349E24C15BA8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0130C8E-D59A-470F-80A2-FCE62565678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500869"/>
            <a:ext cx="6768380" cy="864096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казенное учреждение Республики Крым «Информационно-методический, аналитический центр»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8004" y="3861048"/>
            <a:ext cx="3901380" cy="1800200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 аналитик отдела оценки качества образования                                  и методического обеспечения ГКУ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РК «ИМАЦ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Балабанюк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Алла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Ивановна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5536" y="2420888"/>
            <a:ext cx="8424936" cy="20882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C:\Users\ИМАЦ 01\Downloads\герб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053930" cy="120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100" y="1772816"/>
            <a:ext cx="92170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Методика формирования </a:t>
            </a:r>
          </a:p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федерального перечня школ с низкими </a:t>
            </a:r>
          </a:p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образовательными результатами 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25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2869573"/>
              </p:ext>
            </p:extLst>
          </p:nvPr>
        </p:nvGraphicFramePr>
        <p:xfrm>
          <a:off x="179512" y="1124744"/>
          <a:ext cx="8712962" cy="5285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802"/>
                <a:gridCol w="333404"/>
                <a:gridCol w="333404"/>
                <a:gridCol w="333404"/>
                <a:gridCol w="333404"/>
                <a:gridCol w="333404"/>
                <a:gridCol w="333404"/>
                <a:gridCol w="333404"/>
                <a:gridCol w="333404"/>
                <a:gridCol w="555674"/>
                <a:gridCol w="555674"/>
                <a:gridCol w="333404"/>
                <a:gridCol w="333404"/>
                <a:gridCol w="333404"/>
                <a:gridCol w="333404"/>
                <a:gridCol w="333404"/>
                <a:gridCol w="333404"/>
                <a:gridCol w="333404"/>
                <a:gridCol w="333404"/>
                <a:gridCol w="555674"/>
                <a:gridCol w="555674"/>
              </a:tblGrid>
              <a:tr h="3708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Муниципалитет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Маркеры ШНОР 2023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Критерий отнесения к ШНОР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Маркеры ШНОР 2024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Критерий отнесения к ШНОР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5РУ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5МА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6РУ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6МА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РУ  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РУ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двум процедурам и более в 2023 году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одной и той же процедуре два года подряд (2022 и 2023)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    5РУ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5МА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  6РУ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6МА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    РУ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     МА  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     РУ  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   МА 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двум процедурам и более в 2024 году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одной и той же процедуре два года подряд (2023 и 2024)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№2»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№3»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№4»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№5»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№6»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№7»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№8»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№9»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lnB w="12700" cmpd="sng"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№10»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№11»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№12»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683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25206"/>
              </p:ext>
            </p:extLst>
          </p:nvPr>
        </p:nvGraphicFramePr>
        <p:xfrm>
          <a:off x="179512" y="1124744"/>
          <a:ext cx="8712962" cy="5285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802"/>
                <a:gridCol w="333404"/>
                <a:gridCol w="333404"/>
                <a:gridCol w="333404"/>
                <a:gridCol w="333404"/>
                <a:gridCol w="333404"/>
                <a:gridCol w="333404"/>
                <a:gridCol w="333404"/>
                <a:gridCol w="333404"/>
                <a:gridCol w="555674"/>
                <a:gridCol w="555674"/>
                <a:gridCol w="333404"/>
                <a:gridCol w="333404"/>
                <a:gridCol w="333404"/>
                <a:gridCol w="333404"/>
                <a:gridCol w="333404"/>
                <a:gridCol w="333404"/>
                <a:gridCol w="333404"/>
                <a:gridCol w="333404"/>
                <a:gridCol w="555674"/>
                <a:gridCol w="555674"/>
              </a:tblGrid>
              <a:tr h="3708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Муниципалитет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Маркеры ШНОР 2023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Критерий отнесения к ШНОР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Маркеры ШНОР 2024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Критерий отнесения к ШНОР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5РУ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5МА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6РУ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6МА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РУ  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РУ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двум процедурам и более в 2023 году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одной и той же процедуре два года подряд (2022 и 2023)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    5РУ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5МА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  6РУ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6МА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    РУ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     МА  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     РУ  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   МА 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двум процедурам и более в 2024 году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одной и той же процедуре два года подряд (2023 и 2024)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№2»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№3»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№4»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№5»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№6»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№7»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№8»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№9»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lnB w="12700" cmpd="sng"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№10»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№11»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№12»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154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1435871"/>
              </p:ext>
            </p:extLst>
          </p:nvPr>
        </p:nvGraphicFramePr>
        <p:xfrm>
          <a:off x="179512" y="1124744"/>
          <a:ext cx="8712962" cy="5285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802"/>
                <a:gridCol w="333404"/>
                <a:gridCol w="333404"/>
                <a:gridCol w="333404"/>
                <a:gridCol w="333404"/>
                <a:gridCol w="333404"/>
                <a:gridCol w="333404"/>
                <a:gridCol w="333404"/>
                <a:gridCol w="333404"/>
                <a:gridCol w="555674"/>
                <a:gridCol w="555674"/>
                <a:gridCol w="333404"/>
                <a:gridCol w="333404"/>
                <a:gridCol w="333404"/>
                <a:gridCol w="333404"/>
                <a:gridCol w="333404"/>
                <a:gridCol w="333404"/>
                <a:gridCol w="333404"/>
                <a:gridCol w="333404"/>
                <a:gridCol w="555674"/>
                <a:gridCol w="555674"/>
              </a:tblGrid>
              <a:tr h="3708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Муниципалитет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Маркеры ШНОР 2023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Критерий отнесения к ШНОР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Маркеры ШНОР 2024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Критерий отнесения к ШНОР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5РУ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5МА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6РУ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6МА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РУ  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РУ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двум процедурам и более в 2023 году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одной и той же процедуре два года подряд (2022 и 2023)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    5РУ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5МА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  6РУ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6МА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    РУ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     МА  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     РУ  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   МА 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двум процедурам и более в 2024 году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одной и той же процедуре два года подряд (2023 и 2024)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№2»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№3»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№4»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№5»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№6»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№7»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№8»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№9»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lnB w="12700" cmpd="sng"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№10»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№11»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№12»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133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9225310"/>
              </p:ext>
            </p:extLst>
          </p:nvPr>
        </p:nvGraphicFramePr>
        <p:xfrm>
          <a:off x="251528" y="1124744"/>
          <a:ext cx="8640958" cy="5285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6250"/>
                <a:gridCol w="330649"/>
                <a:gridCol w="330649"/>
                <a:gridCol w="330649"/>
                <a:gridCol w="330649"/>
                <a:gridCol w="330649"/>
                <a:gridCol w="330649"/>
                <a:gridCol w="330649"/>
                <a:gridCol w="330649"/>
                <a:gridCol w="551081"/>
                <a:gridCol w="551081"/>
                <a:gridCol w="330649"/>
                <a:gridCol w="330649"/>
                <a:gridCol w="330649"/>
                <a:gridCol w="330649"/>
                <a:gridCol w="330649"/>
                <a:gridCol w="330649"/>
                <a:gridCol w="330649"/>
                <a:gridCol w="330649"/>
                <a:gridCol w="551081"/>
                <a:gridCol w="551081"/>
              </a:tblGrid>
              <a:tr h="3708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Муниципалитет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Маркеры ШНОР 2023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Критерий отнесения к ШНОР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Маркеры ШНОР 2024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Критерий отнесения к ШНОР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5РУ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5МА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6РУ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6МА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РУ  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РУ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двум процедурам и более в 2023 году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одной и той же процедуре два года подряд (2022 и 2023)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    5РУ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5МА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  6РУ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6МА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    РУ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     МА  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     РУ  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   МА 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двум процедурам и более в 2024 году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одной и той же процедуре два года подряд (2023 и 2024)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№2»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№3»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№4»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№5»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№6»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№7»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№8»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№9»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lnB w="12700" cmpd="sng"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№10»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№11»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№12»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02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492896"/>
            <a:ext cx="8964488" cy="4365104"/>
          </a:xfrm>
        </p:spPr>
        <p:txBody>
          <a:bodyPr>
            <a:normAutofit fontScale="55000" lnSpcReduction="20000"/>
          </a:bodyPr>
          <a:lstStyle/>
          <a:p>
            <a:pPr marL="742950" indent="-74295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6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 учитывает численность </a:t>
            </a:r>
            <a:r>
              <a:rPr lang="ru-RU" sz="6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классов</a:t>
            </a:r>
            <a:r>
              <a:rPr lang="ru-RU" sz="6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marL="742950" indent="-74295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6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 </a:t>
            </a:r>
            <a:r>
              <a:rPr lang="ru-RU" sz="6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формировании списка были </a:t>
            </a:r>
            <a:r>
              <a:rPr lang="ru-RU" sz="6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исключены вечерние и частные </a:t>
            </a:r>
            <a:r>
              <a:rPr lang="ru-RU" sz="6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школы</a:t>
            </a:r>
            <a:r>
              <a:rPr lang="ru-RU" sz="6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marL="742950" indent="-74295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sz="6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Филиалы </a:t>
            </a:r>
            <a:r>
              <a:rPr lang="ru-RU" sz="6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 исключались и не заменялись на головные организации</a:t>
            </a:r>
            <a:r>
              <a:rPr lang="ru-RU" sz="6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1400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38138"/>
          </a:xfrm>
        </p:spPr>
        <p:txBody>
          <a:bodyPr>
            <a:no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етодика формирования списка ШНОР 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3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964488" cy="5373216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 pitchFamily="18" charset="0"/>
              </a:rPr>
              <a:t>	</a:t>
            </a: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− 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ОО с высокими результатами в ОГЭ и ЕГЭ при наличии маркеров в ВПР;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− 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несоответствие собственной региональной методике определения ШНОР </a:t>
            </a: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или 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результатам других исследований качества образования;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− 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разный состав обучающихся и учителей в 2023 и 2024 гг.;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− 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наличие планов повышения результатов;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− 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включение в список в первый раз;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− 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очно-заочное или заочное обучение;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− 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наличие «сложного» контингента (с </a:t>
            </a:r>
            <a:r>
              <a:rPr lang="ru-RU" sz="7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девиантным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поведением, в сложной </a:t>
            </a: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жизненной 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ситуации и др.);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− 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наличие позитивной динамики, сильного руководства, участие в разных </a:t>
            </a: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проектах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− 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 также другие, не обоснованные данными, </a:t>
            </a: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основания.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1400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38138"/>
          </a:xfrm>
        </p:spPr>
        <p:txBody>
          <a:bodyPr>
            <a:no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исключались ОО со следующими обоснованиями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3249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276872"/>
            <a:ext cx="8712968" cy="11521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Перечень ШНОР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Республики Крым 202</a:t>
            </a: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года включает </a:t>
            </a: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47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муниципальных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ОО.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992888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перечень ШНОР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996952"/>
            <a:ext cx="4214605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32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Овал 18"/>
          <p:cNvSpPr/>
          <p:nvPr/>
        </p:nvSpPr>
        <p:spPr>
          <a:xfrm>
            <a:off x="179512" y="3186772"/>
            <a:ext cx="1944216" cy="1898412"/>
          </a:xfrm>
          <a:prstGeom prst="ellipse">
            <a:avLst/>
          </a:prstGeom>
          <a:solidFill>
            <a:schemeClr val="accent2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2339752" y="6741368"/>
            <a:ext cx="2736304" cy="360040"/>
          </a:xfrm>
        </p:spPr>
        <p:txBody>
          <a:bodyPr>
            <a:noAutofit/>
          </a:bodyPr>
          <a:lstStyle/>
          <a:p>
            <a:pPr marL="0" indent="0">
              <a:spcAft>
                <a:spcPts val="1000"/>
              </a:spcAft>
              <a:buNone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496944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школ, имеющих низкие образовательные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 обучающихся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(ШНОР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513" y="3693897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Оценочные процедуры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375756" y="2031332"/>
            <a:ext cx="1296144" cy="1193600"/>
          </a:xfrm>
          <a:prstGeom prst="ellipse">
            <a:avLst/>
          </a:prstGeom>
          <a:solidFill>
            <a:schemeClr val="accent2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ВПР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491880" y="3542480"/>
            <a:ext cx="1368152" cy="1239404"/>
          </a:xfrm>
          <a:prstGeom prst="ellipse">
            <a:avLst/>
          </a:prstGeom>
          <a:solidFill>
            <a:schemeClr val="accent2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ОГЭ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339752" y="5085184"/>
            <a:ext cx="1368152" cy="1239404"/>
          </a:xfrm>
          <a:prstGeom prst="ellipse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ЕГЭ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Прямая со стрелкой 23"/>
          <p:cNvCxnSpPr>
            <a:stCxn id="19" idx="7"/>
            <a:endCxn id="20" idx="3"/>
          </p:cNvCxnSpPr>
          <p:nvPr/>
        </p:nvCxnSpPr>
        <p:spPr>
          <a:xfrm flipV="1">
            <a:off x="1839004" y="3050133"/>
            <a:ext cx="726568" cy="4146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1" idx="2"/>
          </p:cNvCxnSpPr>
          <p:nvPr/>
        </p:nvCxnSpPr>
        <p:spPr>
          <a:xfrm flipV="1">
            <a:off x="2132112" y="4162182"/>
            <a:ext cx="1359768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9" idx="5"/>
            <a:endCxn id="22" idx="1"/>
          </p:cNvCxnSpPr>
          <p:nvPr/>
        </p:nvCxnSpPr>
        <p:spPr>
          <a:xfrm>
            <a:off x="1839004" y="4807168"/>
            <a:ext cx="701109" cy="4595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3896464" y="1844824"/>
            <a:ext cx="5112568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ВПР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математике, 5 класс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ВПР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математике, 6 класс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ВПР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русскому языку, 5 класс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ВПР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русскому языку, 6 класс    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ОГЭ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математике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ОГЭ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русскому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языку</a:t>
            </a:r>
          </a:p>
          <a:p>
            <a:pPr>
              <a:spcAft>
                <a:spcPts val="1000"/>
              </a:spcAft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ЕГЭ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математике базовой /математике профильной</a:t>
            </a:r>
          </a:p>
          <a:p>
            <a:pPr>
              <a:spcAft>
                <a:spcPts val="1000"/>
              </a:spcAft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ЕГЭ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русскому языку</a:t>
            </a:r>
          </a:p>
        </p:txBody>
      </p:sp>
    </p:spTree>
    <p:extLst>
      <p:ext uri="{BB962C8B-B14F-4D97-AF65-F5344CB8AC3E}">
        <p14:creationId xmlns:p14="http://schemas.microsoft.com/office/powerpoint/2010/main" val="187082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251520" y="6741368"/>
            <a:ext cx="4824536" cy="288032"/>
          </a:xfrm>
        </p:spPr>
        <p:txBody>
          <a:bodyPr>
            <a:noAutofit/>
          </a:bodyPr>
          <a:lstStyle/>
          <a:p>
            <a:pPr marL="0" indent="0">
              <a:spcAft>
                <a:spcPts val="1000"/>
              </a:spcAft>
              <a:buNone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496944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школ, имеющих низкие образовательные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 обучающихся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(ШНОР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520" y="2348880"/>
            <a:ext cx="8712968" cy="4392488"/>
          </a:xfrm>
          <a:prstGeom prst="ellipse">
            <a:avLst/>
          </a:prstGeom>
          <a:gradFill>
            <a:gsLst>
              <a:gs pos="18000">
                <a:schemeClr val="bg2">
                  <a:lumMod val="50000"/>
                </a:schemeClr>
              </a:gs>
              <a:gs pos="46000">
                <a:srgbClr val="D4DEFF"/>
              </a:gs>
              <a:gs pos="67000">
                <a:srgbClr val="D4DEFF"/>
              </a:gs>
              <a:gs pos="86000">
                <a:srgbClr val="96AB94"/>
              </a:gs>
            </a:gsLst>
            <a:lin ang="18900000" scaled="1"/>
          </a:gradFill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Результаты оценочных процедур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 пересдач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Выпускники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текущего года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При расчете отметки «2»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ВПР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учитывается наличие </a:t>
            </a: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непройденных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тем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</a:p>
        </p:txBody>
      </p:sp>
      <p:pic>
        <p:nvPicPr>
          <p:cNvPr id="2050" name="Picture 2" descr="D:\янв 2025\всеобуч\картинки пнг\восклицат знак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54" y="1744216"/>
            <a:ext cx="1609725" cy="1828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9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560840" cy="9611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«Низкие результаты»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оценочной процедуре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564904"/>
            <a:ext cx="7632848" cy="4183350"/>
          </a:xfrm>
        </p:spPr>
      </p:pic>
    </p:spTree>
    <p:extLst>
      <p:ext uri="{BB962C8B-B14F-4D97-AF65-F5344CB8AC3E}">
        <p14:creationId xmlns:p14="http://schemas.microsoft.com/office/powerpoint/2010/main" val="130440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36904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Критерии получения маркера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691952" y="701080"/>
            <a:ext cx="813690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ИМАЦ 01\Downloads\воскл знак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88640"/>
            <a:ext cx="2723160" cy="312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9720" y="2996952"/>
            <a:ext cx="8754767" cy="278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15000"/>
              </a:lnSpc>
              <a:spcAft>
                <a:spcPts val="0"/>
              </a:spcAft>
              <a:tabLst>
                <a:tab pos="540385" algn="l"/>
                <a:tab pos="951230" algn="l"/>
              </a:tabLst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</a:t>
            </a: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ЕГЭ по русскому языку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качестве границы отметки «2» использовался минимальный тестовый балл ЕГЭ по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стобалльной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системе оценивания, необходимый для поступления в ОО высшего образования на обучение по программам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бакалавриата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и программам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специалитета</a:t>
            </a:r>
            <a:endParaRPr lang="ru-RU" sz="2400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  <a:tabLst>
                <a:tab pos="540385" algn="l"/>
                <a:tab pos="951230" algn="l"/>
              </a:tabLst>
            </a:pP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36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баллов, или минимальный первичный балл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= 15</a:t>
            </a: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33951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992888" cy="170080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656102"/>
            <a:ext cx="8712968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40385" algn="l"/>
                <a:tab pos="951230" algn="l"/>
              </a:tabLst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ЕГЭ по математике профильного уровня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качестве границы отметки «2» используется минимальный тестовый балл по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стобалльной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системе оценивания, необходимый для поступления в ОО высшего образования на обучение по программам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бакалавриата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и программам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специалитета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540385" algn="l"/>
                <a:tab pos="951230" algn="l"/>
              </a:tabLst>
            </a:pP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(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27 баллов, или минимальный первичный балл = 5).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40385" algn="l"/>
                <a:tab pos="951230" algn="l"/>
              </a:tabLst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ЕГЭ по математике базового уровня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отметке «2» соответствуют первичные баллы отметки «неудовлетворительно» по пятибалльной системе оценивания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540385" algn="l"/>
                <a:tab pos="951230" algn="l"/>
              </a:tabLst>
            </a:pP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(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0–6 баллов).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40385" algn="l"/>
                <a:tab pos="951230" algn="l"/>
              </a:tabLst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ОГЭ по русскому языку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качестве границы отметки «2» используется минимальное количество первичных баллов, соответствующее отметке «3»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540385" algn="l"/>
                <a:tab pos="951230" algn="l"/>
              </a:tabLst>
            </a:pP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(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15 баллов).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40385" algn="l"/>
                <a:tab pos="951230" algn="l"/>
              </a:tabLst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ОГЭ по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математике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в качестве границы отметки «2» используется минимальное количество первичных баллов, соответствующее отметки «3»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540385" algn="l"/>
                <a:tab pos="951230" algn="l"/>
              </a:tabLst>
            </a:pP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(</a:t>
            </a:r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8 баллов, без дополнительных условий).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40385" algn="l"/>
                <a:tab pos="951230" algn="l"/>
              </a:tabLst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 проведении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ВПР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отметка «2» выставляется согласно критериям оценивания по пятибалльной шкале.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983" y="632867"/>
            <a:ext cx="6804025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494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708920"/>
            <a:ext cx="8712968" cy="2376264"/>
          </a:xfrm>
        </p:spPr>
        <p:txBody>
          <a:bodyPr>
            <a:noAutofit/>
          </a:bodyPr>
          <a:lstStyle/>
          <a:p>
            <a:pPr marL="742950" indent="-74295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ОО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в которых не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менее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чем по двум оценочным процедурам в текущем учебном году были зафиксированы низкие результаты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(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две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процедуры в текущем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году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</a:p>
          <a:p>
            <a:pPr marL="742950" indent="-742950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ОО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в которых хотя бы по одной оценочной процедуре в текущем и прошлом учебных годах были зафиксированы низкие результаты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одна и та же процедура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два года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подряд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142617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Федеральная методика 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отнесения к ШНОР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91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3327421"/>
              </p:ext>
            </p:extLst>
          </p:nvPr>
        </p:nvGraphicFramePr>
        <p:xfrm>
          <a:off x="251512" y="1124744"/>
          <a:ext cx="8640962" cy="5285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6250"/>
                <a:gridCol w="330649"/>
                <a:gridCol w="330649"/>
                <a:gridCol w="330649"/>
                <a:gridCol w="330649"/>
                <a:gridCol w="330649"/>
                <a:gridCol w="330649"/>
                <a:gridCol w="330649"/>
                <a:gridCol w="330649"/>
                <a:gridCol w="551082"/>
                <a:gridCol w="551082"/>
                <a:gridCol w="330649"/>
                <a:gridCol w="330649"/>
                <a:gridCol w="330649"/>
                <a:gridCol w="330649"/>
                <a:gridCol w="330649"/>
                <a:gridCol w="330649"/>
                <a:gridCol w="330649"/>
                <a:gridCol w="330649"/>
                <a:gridCol w="551082"/>
                <a:gridCol w="551082"/>
              </a:tblGrid>
              <a:tr h="3708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Муниципалитет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Маркеры ШНОР 2023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Критерий отнесения к ШНОР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Маркеры ШНОР 2024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Критерий отнесения к ШНОР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5РУ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5МА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6РУ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6МА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РУ  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РУ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МА 2023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двум процедурам и более в 2023 году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одной и той же процедуре два года подряд (2022 и 2023)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    5РУ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5МА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   6РУ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ВПР 6МА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    РУ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ОГЭ        МА  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     РУ  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ЕГЭ      МА      2024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двум процедурам и более в 2024 году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Маркер по одной и той же процедуре два года подряд (2023 и 2024)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№2»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№3»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№4»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№5»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№6»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№7»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№8»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№9»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lnB w="12700" cmpd="sng"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№10»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№11»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МБОУ «СОШ №12»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650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1237</TotalTime>
  <Words>2519</Words>
  <Application>Microsoft Office PowerPoint</Application>
  <PresentationFormat>Экран (4:3)</PresentationFormat>
  <Paragraphs>1456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Государственное казенное учреждение Республики Крым «Информационно-методический, аналитический центр»</vt:lpstr>
      <vt:lpstr>Федеральный перечень ШНОР</vt:lpstr>
      <vt:lpstr> Определение школ, имеющих низкие образовательные результаты  обучающихся (ШНОР) </vt:lpstr>
      <vt:lpstr> Определение школ, имеющих низкие образовательные результаты  обучающихся (ШНОР)  </vt:lpstr>
      <vt:lpstr>Понятие «Низкие результаты»  по оценочной процедуре</vt:lpstr>
      <vt:lpstr>Критерии получения маркера</vt:lpstr>
      <vt:lpstr> </vt:lpstr>
      <vt:lpstr>Федеральная методика  отнесения к ШНОР</vt:lpstr>
      <vt:lpstr>Примеры</vt:lpstr>
      <vt:lpstr>Примеры</vt:lpstr>
      <vt:lpstr>Примеры</vt:lpstr>
      <vt:lpstr>Примеры</vt:lpstr>
      <vt:lpstr>Примеры</vt:lpstr>
      <vt:lpstr>Методика формирования списка ШНОР  </vt:lpstr>
      <vt:lpstr>Не исключались ОО со следующими обоснованиями: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работы со ШНОР, отнесенными к категории «хронические», на региональном, муниципальном</dc:title>
  <dc:creator>Пользователь</dc:creator>
  <cp:lastModifiedBy>Пользователь</cp:lastModifiedBy>
  <cp:revision>141</cp:revision>
  <dcterms:created xsi:type="dcterms:W3CDTF">2025-01-23T12:36:09Z</dcterms:created>
  <dcterms:modified xsi:type="dcterms:W3CDTF">2025-03-04T06:40:04Z</dcterms:modified>
</cp:coreProperties>
</file>