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6" r:id="rId2"/>
    <p:sldId id="357" r:id="rId3"/>
    <p:sldId id="329" r:id="rId4"/>
    <p:sldId id="318" r:id="rId5"/>
    <p:sldId id="339" r:id="rId6"/>
    <p:sldId id="340" r:id="rId7"/>
    <p:sldId id="341" r:id="rId8"/>
    <p:sldId id="342" r:id="rId9"/>
    <p:sldId id="344" r:id="rId10"/>
    <p:sldId id="345" r:id="rId11"/>
    <p:sldId id="343" r:id="rId12"/>
    <p:sldId id="348" r:id="rId13"/>
    <p:sldId id="347" r:id="rId14"/>
    <p:sldId id="346" r:id="rId15"/>
    <p:sldId id="351" r:id="rId16"/>
    <p:sldId id="352" r:id="rId17"/>
    <p:sldId id="354" r:id="rId18"/>
    <p:sldId id="356" r:id="rId19"/>
    <p:sldId id="3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E3B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92" autoAdjust="0"/>
  </p:normalViewPr>
  <p:slideViewPr>
    <p:cSldViewPr>
      <p:cViewPr varScale="1">
        <p:scale>
          <a:sx n="113" d="100"/>
          <a:sy n="11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BC138-5709-4136-9C7C-8432AAD1944E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D7830-9BA8-43C4-80C7-43DBA4E5F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45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6234A4AC-FB9E-443B-9144-F664B68EED5A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D7830-9BA8-43C4-80C7-43DBA4E5FFA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571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28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079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67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26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70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58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0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06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97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0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9000">
              <a:schemeClr val="accent1">
                <a:alpha val="12000"/>
                <a:lumMod val="23000"/>
                <a:lumOff val="77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5072-62D4-40C0-B3E1-39E550548E2A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D6681-F636-4195-8459-94A47205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Word_97_-_2003_Document1.doc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01075" cy="645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650" y="1557338"/>
            <a:ext cx="78835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25406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89450" y="4557713"/>
            <a:ext cx="4149725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Кузьменко Наталия Маратовна –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ачальник отдела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качества образования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методического обеспечения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628800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Организация и проведение МОНИТОРИНГА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/>
              <a:ea typeface="Calibri"/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«Эффективность работы со школами 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/>
              <a:ea typeface="Calibri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с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низкими образовательными результатами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на муниципальном уровне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в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2025 году»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 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3 квартал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(30 сентября 2025 года)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345014"/>
              </p:ext>
            </p:extLst>
          </p:nvPr>
        </p:nvGraphicFramePr>
        <p:xfrm>
          <a:off x="395536" y="836712"/>
          <a:ext cx="8289588" cy="5780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0047"/>
                <a:gridCol w="2029294"/>
                <a:gridCol w="2663227"/>
                <a:gridCol w="963629"/>
                <a:gridCol w="764563"/>
                <a:gridCol w="1448828"/>
              </a:tblGrid>
              <a:tr h="463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Управленческий цикл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Категория участников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Сроки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Подтверждающий документ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</a:tr>
              <a:tr h="231887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2. Результаты ВПР (5, 6 классы, русский язык и математика)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8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Разработаны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3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Разработаны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8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менее,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Сбор и обобщение данных   по результатам ВПР в ОО муниципалитета за 2 года </a:t>
                      </a:r>
                      <a:r>
                        <a:rPr lang="ru-RU" sz="1200" dirty="0" smtClean="0">
                          <a:effectLst/>
                        </a:rPr>
                        <a:t>(</a:t>
                      </a:r>
                      <a:r>
                        <a:rPr lang="ru-RU" sz="1200" dirty="0">
                          <a:effectLst/>
                        </a:rPr>
                        <a:t>2024 и 2025)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Сотрудники МОУО, ММС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июль-сентябрь 2025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</a:tr>
              <a:tr h="10143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Сравнение данных о результатах ВПР в ОО муниципалитета за 2 года (2024 и 2025), выявление положительной и отрицательной динамики, проблемных зон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Сотрудники МОУО, ММС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июль-сентябрь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Аналитическая справка/приказ/ решение Коллегии по результатам анализа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</a:tr>
              <a:tr h="572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Адресные рекомендации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Рекомендации в соответствии с результатами анализа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Сотрудники МОУО, ММС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июль-сентябрь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Внесение изменений (при необходимости) в план работы (мероприятия по подготовке к ВПР-2026) на 2025 год в соответствии с адресными рекомендациями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июль-сентябрь 2025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 работы на 2025 со ШНОР в части подготовки к ВПР-2026 (в случае внесения изменений) 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</a:tr>
              <a:tr h="463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Будет осуществлен в декабре</a:t>
                      </a:r>
                      <a:r>
                        <a:rPr lang="ru-RU" sz="1200" baseline="0" dirty="0" smtClean="0">
                          <a:effectLst/>
                        </a:rPr>
                        <a:t> 2025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года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 после сравнения </a:t>
                      </a:r>
                      <a:r>
                        <a:rPr lang="ru-RU" sz="1200" dirty="0" smtClean="0">
                          <a:effectLst/>
                        </a:rPr>
                        <a:t>результатов за 2 года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(2024 и 2025)  </a:t>
                      </a:r>
                      <a:endParaRPr lang="ru-RU" sz="1200" b="1" u="sng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8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ИНОЕ (при наличии)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962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610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Оценка результатов за 3 квартал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(ГИА)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628890"/>
              </p:ext>
            </p:extLst>
          </p:nvPr>
        </p:nvGraphicFramePr>
        <p:xfrm>
          <a:off x="395536" y="1052736"/>
          <a:ext cx="8219255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4671"/>
                <a:gridCol w="1901131"/>
                <a:gridCol w="1901131"/>
                <a:gridCol w="3301965"/>
                <a:gridCol w="600357"/>
              </a:tblGrid>
              <a:tr h="266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Управленческий цикл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Параметры оценки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Max</a:t>
                      </a:r>
                      <a:r>
                        <a:rPr lang="ru-RU" sz="1200" b="1" dirty="0">
                          <a:effectLst/>
                        </a:rPr>
                        <a:t> балл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133453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1. Результаты </a:t>
                      </a:r>
                      <a:r>
                        <a:rPr lang="ru-RU" sz="2000" b="1" dirty="0" smtClean="0">
                          <a:effectLst/>
                        </a:rPr>
                        <a:t>ГИА (русский язык и математика)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266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266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26690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Аналитическая справка/приказ/ решение Коллегии по результатам анализа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 анализ результатов ГИА в ШНОР за 2025 год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400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Осуществлено сравнение данных по  результатам ГИА ШНОР за 2024 и 2025 </a:t>
                      </a:r>
                      <a:r>
                        <a:rPr lang="ru-RU" sz="1200" dirty="0" err="1">
                          <a:effectLst/>
                        </a:rPr>
                        <a:t>гг</a:t>
                      </a:r>
                      <a:r>
                        <a:rPr lang="ru-RU" sz="1200" dirty="0">
                          <a:effectLst/>
                        </a:rPr>
                        <a:t>, выявлена динамика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266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Сделаны выводы об эффективности принятых мер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1334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Адресные рекомендации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Выявлены проблемы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266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Даны адресные рекомендации в соответствии с выявленными проблемами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667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 работы (Дорожная карта) на 2025 со ШНОР в части подготовки к ГИА-2026 (в случае внесения изменений)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266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  <a:tr h="13345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ИТОГО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7" marR="4351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5174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Оценка результатов за 3 квартал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(ВПР)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8286455"/>
              </p:ext>
            </p:extLst>
          </p:nvPr>
        </p:nvGraphicFramePr>
        <p:xfrm>
          <a:off x="395536" y="980728"/>
          <a:ext cx="8435280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3299"/>
                <a:gridCol w="2333448"/>
                <a:gridCol w="2130541"/>
                <a:gridCol w="2637812"/>
                <a:gridCol w="710180"/>
              </a:tblGrid>
              <a:tr h="39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Управленческий цикл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Параметры оценки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</a:t>
                      </a:r>
                      <a:r>
                        <a:rPr lang="ru-RU" sz="1200">
                          <a:effectLst/>
                        </a:rPr>
                        <a:t> балл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195169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1. Результаты </a:t>
                      </a:r>
                      <a:r>
                        <a:rPr lang="ru-RU" sz="2000" dirty="0" smtClean="0">
                          <a:effectLst/>
                        </a:rPr>
                        <a:t>ВПР (5, 6 </a:t>
                      </a:r>
                      <a:r>
                        <a:rPr lang="ru-RU" sz="2000" dirty="0" err="1" smtClean="0">
                          <a:effectLst/>
                        </a:rPr>
                        <a:t>кл</a:t>
                      </a:r>
                      <a:r>
                        <a:rPr lang="ru-RU" sz="2000" dirty="0" smtClean="0">
                          <a:effectLst/>
                        </a:rPr>
                        <a:t>., русский язык и математика)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1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39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39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39033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Анализ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Аналитическая справка/приказ/ решение Коллегии по результатам анализа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 анализ результатов ВПР в ШНОР за 2025 год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5855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Осуществлено сравнение данных по  результатам ВПР в ШНОР за 2024 и 2025 гг, выявлена динамика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3903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Сделаны выводы об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19516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Адресные рекомендации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Выявлены проблемы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5855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Даны адресные рекомендации в соответствии с выявленными проблемами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832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 работы (Дорожная карта) на 2025 со ШНОР в части подготовки к ВПР-2026 (в случае внесения изменений)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390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  <a:tr h="19516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17" marR="4321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637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4 квартал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(30 декабря 2025 года)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9059771"/>
              </p:ext>
            </p:extLst>
          </p:nvPr>
        </p:nvGraphicFramePr>
        <p:xfrm>
          <a:off x="323528" y="836712"/>
          <a:ext cx="8712968" cy="5888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8178"/>
                <a:gridCol w="1430219"/>
                <a:gridCol w="3502203"/>
                <a:gridCol w="956714"/>
                <a:gridCol w="771478"/>
                <a:gridCol w="1584176"/>
              </a:tblGrid>
              <a:tr h="2743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Управленческий цикл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Деятельность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Категория участников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Сроки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137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2743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41145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Сбор и обобщение данных по ШНОР-2024 за 2 года (2024 и 2025) </a:t>
                      </a:r>
                      <a:r>
                        <a:rPr lang="ru-RU" sz="1200" dirty="0" smtClean="0">
                          <a:effectLst/>
                        </a:rPr>
                        <a:t>(</a:t>
                      </a:r>
                      <a:r>
                        <a:rPr lang="ru-RU" sz="1200" dirty="0">
                          <a:effectLst/>
                        </a:rPr>
                        <a:t>условия и результаты ГИА и ВПР)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ГКУ РК «ИМАЦ»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 2025 г. 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4114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Сравнение списков ШНОР-2024 и ШНОР-2025 (вышли, впервые попали, «хронические» и др.)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ГКУ РК «ИМАЦ»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 2025 г. 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548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Сравнение данных по ШНОР за 2 года (2024 и 2025), выявление положительной и отрицательной динамики, проблемных зон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ГКУ РК «ИМАЦ»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41145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Адресные рекомендации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Рекомендации по работе со ШНОР в соответствии с результатами анализа на региональном уровне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ГКУ РК «ИМАЦ»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Рекомендации по работе со ШНОР в соответствии с результатами анализа на муниципальном уровне (будут учтены при составлении плана работы на 2026 год)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678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Составление плана работы со ШНОР (Дорожной карты) на 2026 год в соответствии с адресными рекомендациями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декабрь 2025 г</a:t>
                      </a:r>
                      <a:r>
                        <a:rPr lang="ru-RU" sz="1200" dirty="0" smtClean="0">
                          <a:effectLst/>
                        </a:rPr>
                        <a:t>./ январь </a:t>
                      </a:r>
                      <a:r>
                        <a:rPr lang="ru-RU" sz="1200" dirty="0">
                          <a:effectLst/>
                        </a:rPr>
                        <a:t>2026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685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Анализ проведенных в 2025 году мероприятий, их эффективность (есть ли позитивная динамика) в соответствии с концептуальными документами </a:t>
                      </a:r>
                      <a:r>
                        <a:rPr lang="ru-RU" sz="1200" dirty="0" smtClean="0">
                          <a:effectLst/>
                        </a:rPr>
                        <a:t>  (</a:t>
                      </a:r>
                      <a:r>
                        <a:rPr lang="ru-RU" sz="1200" dirty="0">
                          <a:effectLst/>
                        </a:rPr>
                        <a:t>см. 1 квартал)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Сотрудники МОУО, ММС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декабрь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Аналитическая (итоговая) справка и/или итоговый приказ по работе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со </a:t>
                      </a:r>
                      <a:r>
                        <a:rPr lang="ru-RU" sz="1200" dirty="0">
                          <a:effectLst/>
                        </a:rPr>
                        <a:t>ШНОР в 2025 </a:t>
                      </a:r>
                      <a:r>
                        <a:rPr lang="ru-RU" sz="1200" dirty="0" smtClean="0">
                          <a:effectLst/>
                        </a:rPr>
                        <a:t>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 anchor="ctr"/>
                </a:tc>
              </a:tr>
              <a:tr h="34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ИНОЕ (при наличии)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723" marR="4472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969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Оценка результатов за 4 квартал 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525556"/>
              </p:ext>
            </p:extLst>
          </p:nvPr>
        </p:nvGraphicFramePr>
        <p:xfrm>
          <a:off x="539552" y="1052736"/>
          <a:ext cx="7992887" cy="5047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5494"/>
                <a:gridCol w="1645581"/>
                <a:gridCol w="1974697"/>
                <a:gridCol w="3291162"/>
                <a:gridCol w="575953"/>
              </a:tblGrid>
              <a:tr h="312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Управленческий цикл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Параметры оценки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 </a:t>
                      </a:r>
                      <a:r>
                        <a:rPr lang="ru-RU" sz="1200">
                          <a:effectLst/>
                        </a:rPr>
                        <a:t>балл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156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312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468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(не менее чем за 2 года)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156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312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Адресные рекомендации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468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156323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Аналитическая (итоговая) справка и/или итоговый приказ по работе со ШНОР в 2025 году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 анализ результатов ШНОР за 2025 год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312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Осуществлено сравнение данных по ШНОР за 2024 и 2025 </a:t>
                      </a:r>
                      <a:r>
                        <a:rPr lang="ru-RU" sz="1200" dirty="0" err="1">
                          <a:effectLst/>
                        </a:rPr>
                        <a:t>гг</a:t>
                      </a:r>
                      <a:r>
                        <a:rPr lang="ru-RU" sz="1200" dirty="0">
                          <a:effectLst/>
                        </a:rPr>
                        <a:t>, выявлена динамика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1563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Сделаны выводы об эффективности принятых мер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1563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Выявлены проблемы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312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Даны адресные рекомендации в соответствии с выявленными проблемами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  <a:tr h="15632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10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5" marR="5097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840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Расчет баллов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876998"/>
              </p:ext>
            </p:extLst>
          </p:nvPr>
        </p:nvGraphicFramePr>
        <p:xfrm>
          <a:off x="611560" y="1196753"/>
          <a:ext cx="7992888" cy="46445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/>
                <a:gridCol w="5544616"/>
              </a:tblGrid>
              <a:tr h="360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Количество баллов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Описание показателя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4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 балла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показатель представлен в полном объеме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4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 балл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показатель представлен частично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 баллов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не представлено в документе/не представлен документ/ссылка не открывается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16225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51230" algn="l"/>
                        </a:tabLst>
                      </a:pPr>
                      <a:r>
                        <a:rPr lang="ru-RU" sz="1800" dirty="0">
                          <a:effectLst/>
                        </a:rPr>
                        <a:t>Максимальное количество баллов </a:t>
                      </a:r>
                      <a:r>
                        <a:rPr lang="ru-RU" sz="1800" dirty="0" smtClean="0">
                          <a:effectLst/>
                        </a:rPr>
                        <a:t>(</a:t>
                      </a:r>
                      <a:r>
                        <a:rPr lang="ru-RU" sz="1800" dirty="0">
                          <a:effectLst/>
                        </a:rPr>
                        <a:t>сумма баллов по оценочным позициям) – 60.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51230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                       Баллы </a:t>
                      </a:r>
                      <a:r>
                        <a:rPr lang="ru-RU" sz="1800" dirty="0">
                          <a:effectLst/>
                        </a:rPr>
                        <a:t>распределены следующим образом: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51230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                                     - </a:t>
                      </a:r>
                      <a:r>
                        <a:rPr lang="ru-RU" sz="1800" dirty="0">
                          <a:effectLst/>
                        </a:rPr>
                        <a:t>за 1 квартал – 18 баллов;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51230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                                     - </a:t>
                      </a:r>
                      <a:r>
                        <a:rPr lang="ru-RU" sz="1800" dirty="0">
                          <a:effectLst/>
                        </a:rPr>
                        <a:t>за 2 квартал – 12 баллов;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51230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                                     - </a:t>
                      </a:r>
                      <a:r>
                        <a:rPr lang="ru-RU" sz="1800" dirty="0">
                          <a:effectLst/>
                        </a:rPr>
                        <a:t>за 3 квартал – 20 баллов;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51230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                                     - </a:t>
                      </a:r>
                      <a:r>
                        <a:rPr lang="ru-RU" sz="1800" dirty="0">
                          <a:effectLst/>
                        </a:rPr>
                        <a:t>за 4 квартал – 10 баллов.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2109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51230" algn="l"/>
                        </a:tabLst>
                      </a:pPr>
                      <a:r>
                        <a:rPr lang="ru-RU" sz="1800" dirty="0">
                          <a:effectLst/>
                        </a:rPr>
                        <a:t>В случае отсутствия в муниципалитете ШНОР в 2024 году муниципалитет не заполняет  прилагаемые таблицы и получает по итогам мониторинга максимальное количество баллов - 60.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7696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135902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Уровень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</a:b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сформированности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системы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493655"/>
              </p:ext>
            </p:extLst>
          </p:nvPr>
        </p:nvGraphicFramePr>
        <p:xfrm>
          <a:off x="611560" y="1628800"/>
          <a:ext cx="7776864" cy="4896543"/>
        </p:xfrm>
        <a:graphic>
          <a:graphicData uri="http://schemas.openxmlformats.org/drawingml/2006/table">
            <a:tbl>
              <a:tblPr firstRow="1" firstCol="1" bandRow="1"/>
              <a:tblGrid>
                <a:gridCol w="2528736"/>
                <a:gridCol w="5248128"/>
              </a:tblGrid>
              <a:tr h="438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Итоговые баллы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 сформированности системы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0 – </a:t>
                      </a:r>
                      <a:r>
                        <a:rPr lang="ru-RU" sz="2000" dirty="0" smtClean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ru-RU" sz="2000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баллов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Система не сформирована, есть отдельные элементы системы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 уровень)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1259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баллов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Система сформирована частично 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 уровень, зона контроля)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0408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баллов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Система сформирована, однако отсутствуют некоторые элементы системы 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достаточный уровень)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75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49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 60 баллов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Система сформирована (высокий уровень)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202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Изучение работы муниципалитета с «хроническими» ШНОР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4528272"/>
              </p:ext>
            </p:extLst>
          </p:nvPr>
        </p:nvGraphicFramePr>
        <p:xfrm>
          <a:off x="899592" y="1556792"/>
          <a:ext cx="7430043" cy="490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417"/>
                <a:gridCol w="3744584"/>
                <a:gridCol w="3302042"/>
              </a:tblGrid>
              <a:tr h="234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Работа на уровне муниципалитета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Документы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46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Осуществлялись ли выезды в ОО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Приказ о выезде, аналитическая справка по итогам выезда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703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Анализировалась ли работа ОО (условия, результаты ВПР, ОГЭ, ЕГЭ – русский язык и математика) за 2023 и 2024 гг.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Итоговый приказ и/или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аналитическая справка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703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Проводились ли на муниципальном уровне мероприятия по подготовке к ВПР, ОГЭ, ЕГЭ (русский язык и математика)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Организационный приказ/ итоговый приказ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703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Проведено ли сравнение результатов ВПР (5 и 6 класс), ОГЭ, ЕГЭ (русский язык и математика) за 2024 и 2025 гг.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Приказ и/ или </a:t>
                      </a:r>
                      <a:r>
                        <a:rPr lang="ru-RU" sz="1400" dirty="0" smtClean="0">
                          <a:effectLst/>
                        </a:rPr>
                        <a:t>аналитическая </a:t>
                      </a:r>
                      <a:r>
                        <a:rPr lang="ru-RU" sz="1400" dirty="0">
                          <a:effectLst/>
                        </a:rPr>
                        <a:t>справка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46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Выявлены ли проблемные зоны по результатам анализа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469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Даны ли адресные рекомендации по выявленным проблемам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234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Осталась ли ОО в перечне ШНОР (ноябрь 2025)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234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Проведен ли анализ работы с ОО за 2025 год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Итоговый приказ/решение Коллегии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234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Определена ли эффективность принятых мер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</a:tr>
              <a:tr h="234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ИНОЕ (при наличии)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2904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Режим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апробации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(2025 год)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/>
              <a:ea typeface="Calibri"/>
              <a:cs typeface="+mn-cs"/>
            </a:endParaRPr>
          </a:p>
        </p:txBody>
      </p:sp>
      <p:pic>
        <p:nvPicPr>
          <p:cNvPr id="38917" name="Picture 5" descr="C:\Users\user\Desktop\Семинар 12.03.2025\f34416d6-7b89-592e-8fcc-00411074b456-Photoroo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79" y="1224163"/>
            <a:ext cx="7655321" cy="563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5001419"/>
          </a:xfrm>
        </p:spPr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амечания, предложения и пожелания приветствуются;</a:t>
            </a:r>
          </a:p>
          <a:p>
            <a:r>
              <a:rPr lang="ru-RU" dirty="0"/>
              <a:t>н</a:t>
            </a:r>
            <a:r>
              <a:rPr lang="ru-RU" dirty="0" smtClean="0"/>
              <a:t>а вопросы отвечаем вместе;</a:t>
            </a:r>
          </a:p>
          <a:p>
            <a:r>
              <a:rPr lang="ru-RU" dirty="0"/>
              <a:t>в</a:t>
            </a:r>
            <a:r>
              <a:rPr lang="ru-RU" dirty="0" smtClean="0"/>
              <a:t>озможно внесение изменений по итогам 2025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436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user\Desktop\Семинар 12.03.2025\_297-865-Photoroo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40887"/>
            <a:ext cx="8928992" cy="393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453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Цели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мониторинга</a:t>
            </a:r>
          </a:p>
        </p:txBody>
      </p:sp>
      <p:pic>
        <p:nvPicPr>
          <p:cNvPr id="39938" name="Picture 2" descr="C:\Users\user\Desktop\Семинар 12.03.2025\arrow-28948505-Photoroo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104902" cy="601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08912" cy="4929411"/>
          </a:xfrm>
        </p:spPr>
        <p:txBody>
          <a:bodyPr/>
          <a:lstStyle/>
          <a:p>
            <a:r>
              <a:rPr lang="ru-RU" dirty="0" smtClean="0"/>
              <a:t>изучить </a:t>
            </a:r>
            <a:r>
              <a:rPr lang="ru-RU" dirty="0"/>
              <a:t>сформированность системы работы муниципалитета с </a:t>
            </a:r>
            <a:r>
              <a:rPr lang="ru-RU" dirty="0" smtClean="0"/>
              <a:t>ОО с </a:t>
            </a:r>
            <a:r>
              <a:rPr lang="ru-RU" dirty="0"/>
              <a:t>низкими образовательными результатами </a:t>
            </a:r>
            <a:r>
              <a:rPr lang="ru-RU" dirty="0" smtClean="0"/>
              <a:t>(ШНОР)               в 2025 году;</a:t>
            </a:r>
          </a:p>
          <a:p>
            <a:r>
              <a:rPr lang="ru-RU" dirty="0"/>
              <a:t>п</a:t>
            </a:r>
            <a:r>
              <a:rPr lang="ru-RU" dirty="0" smtClean="0"/>
              <a:t>омочь оптимизировать деятельность муниципалитетов по профилактике школьной </a:t>
            </a:r>
            <a:r>
              <a:rPr lang="ru-RU" dirty="0" err="1" smtClean="0"/>
              <a:t>неуспешности</a:t>
            </a:r>
            <a:r>
              <a:rPr lang="ru-RU" dirty="0" smtClean="0"/>
              <a:t> в соответствии с управленческим циклом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585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Порядок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проведения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мониторинга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/>
              <a:ea typeface="Calibri"/>
              <a:cs typeface="+mn-cs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6" t="12908" r="30007" b="4408"/>
          <a:stretch/>
        </p:blipFill>
        <p:spPr bwMode="auto">
          <a:xfrm>
            <a:off x="2051720" y="836712"/>
            <a:ext cx="5040560" cy="583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70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Структура 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управленческого цикла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292809"/>
              </p:ext>
            </p:extLst>
          </p:nvPr>
        </p:nvGraphicFramePr>
        <p:xfrm>
          <a:off x="539552" y="764704"/>
          <a:ext cx="8208911" cy="561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7" name="Document" r:id="rId4" imgW="9249915" imgH="4781251" progId="Word.Document.8">
                  <p:embed/>
                </p:oleObj>
              </mc:Choice>
              <mc:Fallback>
                <p:oleObj name="Document" r:id="rId4" imgW="9249915" imgH="4781251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9552" y="764704"/>
                        <a:ext cx="8208911" cy="5616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90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9000">
              <a:schemeClr val="accent1">
                <a:alpha val="12000"/>
                <a:lumMod val="23000"/>
                <a:lumOff val="77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1 квартал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(31 марта 2025 года)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3351681"/>
              </p:ext>
            </p:extLst>
          </p:nvPr>
        </p:nvGraphicFramePr>
        <p:xfrm>
          <a:off x="395536" y="1052736"/>
          <a:ext cx="8352931" cy="5607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261"/>
                <a:gridCol w="1797971"/>
                <a:gridCol w="2664300"/>
                <a:gridCol w="547586"/>
                <a:gridCol w="1435463"/>
                <a:gridCol w="1617350"/>
              </a:tblGrid>
              <a:tr h="5040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Управленческий цикл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Деятельность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 err="1" smtClean="0">
                          <a:effectLst/>
                        </a:rPr>
                        <a:t>Участ-ники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Сроки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</a:tr>
              <a:tr h="481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Разработка концептуального документа (положение, порядок, приказ и др.)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8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vert="vert27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Ноябрь-декабрь 2024 г. /январь-февраль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Положение/ порядок + </a:t>
                      </a:r>
                      <a:r>
                        <a:rPr lang="ru-RU" sz="1200" dirty="0">
                          <a:effectLst/>
                        </a:rPr>
                        <a:t>приказ об утверждении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</a:tr>
              <a:tr h="14922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Разработка показателей (можно использовать показатели ГКУ РК «ИМАЦ») 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0826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Ноябрь-декабрь 2024 г. /январь-февраль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Приложение к положению/порядку/ приказу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</a:tr>
              <a:tr h="7320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(не менее чем за 2 года)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Сбор и обобщение данных по ШНОР за 2 года (2023 и 2024)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Ноябрь-декабрь 2024 г. /январь-февраль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Сравнение данных по ШНОР за 2 года (2023 и 2024), выявление положительной и отрицательной динамики, вывод об </a:t>
                      </a:r>
                      <a:r>
                        <a:rPr lang="ru-RU" sz="1200" dirty="0" smtClean="0">
                          <a:effectLst/>
                        </a:rPr>
                        <a:t>эффективности </a:t>
                      </a:r>
                      <a:r>
                        <a:rPr lang="ru-RU" sz="1200" dirty="0">
                          <a:effectLst/>
                        </a:rPr>
                        <a:t>принятых мер в 2024 году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804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Ноябрь-декабрь 2024 г. /январь-февраль 2025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Аналитическая </a:t>
                      </a:r>
                      <a:r>
                        <a:rPr lang="ru-RU" sz="1200" dirty="0" smtClean="0">
                          <a:effectLst/>
                        </a:rPr>
                        <a:t>справка/приказ/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решение </a:t>
                      </a:r>
                      <a:r>
                        <a:rPr lang="ru-RU" sz="1200" dirty="0">
                          <a:effectLst/>
                        </a:rPr>
                        <a:t>Коллегии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и др.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</a:tr>
              <a:tr h="5345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Адресные рекомендации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Рекомендации по работе со ШНОР в соответствии с результатами анализа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Ноябрь-декабрь 2024 г. /январь-февраль 2025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Составление плана работы со ШНОР на 2025 год в соответствии с адресными рекомендациями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январь-февраль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 работы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(Дорожная карта)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 2025 год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</a:tr>
              <a:tr h="437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Анализ эффективности принятых мер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Будет осуществлен по итогам работы в 2025 году (через год)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60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ИНОЕ (при наличии)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043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Оценка результатов за 1 квартал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221089"/>
              </p:ext>
            </p:extLst>
          </p:nvPr>
        </p:nvGraphicFramePr>
        <p:xfrm>
          <a:off x="611560" y="1124744"/>
          <a:ext cx="8064896" cy="556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0743"/>
                <a:gridCol w="1699497"/>
                <a:gridCol w="1539254"/>
                <a:gridCol w="3921463"/>
                <a:gridCol w="443939"/>
              </a:tblGrid>
              <a:tr h="309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Управленческий цикл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Параметры оценки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 </a:t>
                      </a:r>
                      <a:r>
                        <a:rPr lang="ru-RU" sz="1200">
                          <a:effectLst/>
                        </a:rPr>
                        <a:t>балл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628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Положение/ порядок + приказ об утверждении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Наличие в Положении (порядке, проекте) описания целей, сроков реализации этапов проекта, категории участников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46877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Приложение к положению/порядку/ приказу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Показатели разработаны (использованы «чужие»), утверждены приказом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567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Разработаны механизмы оценки качества на основании данных показателей (указаны баллы, описан механизм оценки эффективности)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446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20134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Аналитическая справка/приказ</a:t>
                      </a:r>
                      <a:r>
                        <a:rPr lang="ru-RU" sz="1200" dirty="0" smtClean="0">
                          <a:effectLst/>
                        </a:rPr>
                        <a:t>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решение </a:t>
                      </a:r>
                      <a:r>
                        <a:rPr lang="ru-RU" sz="1200" dirty="0">
                          <a:effectLst/>
                        </a:rPr>
                        <a:t>Коллегии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и </a:t>
                      </a:r>
                      <a:r>
                        <a:rPr lang="ru-RU" sz="1200" dirty="0">
                          <a:effectLst/>
                        </a:rPr>
                        <a:t>др.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Проведен анализ результатов ШНОР за 2024 год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3239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Осуществлено сравнение данных по ШНОР за 2023 и 2024 </a:t>
                      </a:r>
                      <a:r>
                        <a:rPr lang="ru-RU" sz="1200" dirty="0" smtClean="0">
                          <a:effectLst/>
                        </a:rPr>
                        <a:t>годы, </a:t>
                      </a:r>
                      <a:r>
                        <a:rPr lang="ru-RU" sz="1200" dirty="0">
                          <a:effectLst/>
                        </a:rPr>
                        <a:t>выявлена динамика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191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Сделаны выводы об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1500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Выявлены проблемы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468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Адресные рекомендации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Даны адресные рекомендации в соответствии с выявленными проблемами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5621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 работы (Дорожная карта)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на </a:t>
                      </a:r>
                      <a:r>
                        <a:rPr lang="ru-RU" sz="1200" dirty="0">
                          <a:effectLst/>
                        </a:rPr>
                        <a:t>2025 год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Наличие плана работы (Дорожной карты), в которой учтены сроки проведения мероприятий </a:t>
                      </a:r>
                      <a:r>
                        <a:rPr lang="ru-RU" sz="1200" dirty="0" smtClean="0">
                          <a:effectLst/>
                        </a:rPr>
                        <a:t>со ШНОР, </a:t>
                      </a:r>
                      <a:r>
                        <a:rPr lang="ru-RU" sz="1200" dirty="0">
                          <a:effectLst/>
                        </a:rPr>
                        <a:t>ответственные и предусмотрена отметка о выполнении 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309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  <a:tr h="15003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18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69" marR="5016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3064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2 квартал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(30 июня 2025 года)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2262883"/>
              </p:ext>
            </p:extLst>
          </p:nvPr>
        </p:nvGraphicFramePr>
        <p:xfrm>
          <a:off x="611560" y="980728"/>
          <a:ext cx="8003231" cy="5678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2389"/>
                <a:gridCol w="1836791"/>
                <a:gridCol w="2479667"/>
                <a:gridCol w="1010235"/>
                <a:gridCol w="734716"/>
                <a:gridCol w="1469433"/>
              </a:tblGrid>
              <a:tr h="373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Управленческий цикл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Категория участников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Сроки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</a:tr>
              <a:tr h="1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Разработаны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Разработаны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Адресные рекомендации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Даны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008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Проведение мероприятий на муниципальном уровне (НЕ в школах) по подготовке к </a:t>
                      </a:r>
                      <a:r>
                        <a:rPr lang="ru-RU" sz="1200" b="1" dirty="0">
                          <a:effectLst/>
                        </a:rPr>
                        <a:t>ВПР</a:t>
                      </a:r>
                      <a:r>
                        <a:rPr lang="ru-RU" sz="1200" dirty="0">
                          <a:effectLst/>
                        </a:rPr>
                        <a:t> в соответствии с адресными рекомендациями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январь-март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Организационные и итоговые приказы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</a:tr>
              <a:tr h="930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Проведение мероприятий на муниципальном уровне (НЕ в школах) по подготовке к </a:t>
                      </a:r>
                      <a:r>
                        <a:rPr lang="ru-RU" sz="1200" b="1" dirty="0">
                          <a:effectLst/>
                        </a:rPr>
                        <a:t>ОГЭ</a:t>
                      </a:r>
                      <a:r>
                        <a:rPr lang="ru-RU" sz="1200" dirty="0">
                          <a:effectLst/>
                        </a:rPr>
                        <a:t> в соответствии с адресными рекомендациями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январь-май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Организационные и итоговые приказы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</a:tr>
              <a:tr h="930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Проведение мероприятий на муниципальном уровне (НЕ в школах) по подготовке к </a:t>
                      </a:r>
                      <a:r>
                        <a:rPr lang="ru-RU" sz="1200" b="1" dirty="0">
                          <a:effectLst/>
                        </a:rPr>
                        <a:t>ЕГЭ </a:t>
                      </a:r>
                      <a:r>
                        <a:rPr lang="ru-RU" sz="1200" dirty="0">
                          <a:effectLst/>
                        </a:rPr>
                        <a:t>в соответствии с адресными рекомендациями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январь-май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2025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Организационные и итоговые приказы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</a:tr>
              <a:tr h="373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Будет осуществлен по итогам работы в 2025 году 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ИНОЕ (при наличии)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65" marR="5166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351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Оценка результатов за 2 квартал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235401"/>
              </p:ext>
            </p:extLst>
          </p:nvPr>
        </p:nvGraphicFramePr>
        <p:xfrm>
          <a:off x="467544" y="1052736"/>
          <a:ext cx="8136904" cy="54726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9859"/>
                <a:gridCol w="1923268"/>
                <a:gridCol w="2589015"/>
                <a:gridCol w="2736959"/>
                <a:gridCol w="517803"/>
              </a:tblGrid>
              <a:tr h="503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Управленческий цикл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Параметры оценки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 </a:t>
                      </a:r>
                      <a:r>
                        <a:rPr lang="ru-RU" sz="1200">
                          <a:effectLst/>
                        </a:rPr>
                        <a:t>балл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</a:tr>
              <a:tr h="251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</a:tr>
              <a:tr h="752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</a:tr>
              <a:tr h="1007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</a:tr>
              <a:tr h="251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Анализ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338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Адресные рекомендации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251990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Мероприятия, управленческие решения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Организационный и итоговый приказы по подготовке к ВПР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организационного приказа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2519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итогового приказа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301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Организационный и итоговый приказы по подготовке к ОГЭ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организационного приказа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2849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Наличие итогового приказа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2519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Организационный и итоговый приказы по подготовке к ЕГЭ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Наличие организационного приказа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254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Наличие итогового приказа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</a:tr>
              <a:tr h="517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-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</a:tr>
              <a:tr h="2519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12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398" marR="4039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501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3 квартал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  <a:cs typeface="+mn-cs"/>
              </a:rPr>
              <a:t>(30 сентября 2025 года)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81473"/>
              </p:ext>
            </p:extLst>
          </p:nvPr>
        </p:nvGraphicFramePr>
        <p:xfrm>
          <a:off x="467544" y="1052736"/>
          <a:ext cx="8352928" cy="5633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909"/>
                <a:gridCol w="1825723"/>
                <a:gridCol w="3124960"/>
                <a:gridCol w="864096"/>
                <a:gridCol w="772603"/>
                <a:gridCol w="1387637"/>
              </a:tblGrid>
              <a:tr h="357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Управленческий цикл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Деятельность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Категория участников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Сроки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Подтверждающий документ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</a:tr>
              <a:tr h="173538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effectLst/>
                        </a:rPr>
                        <a:t>1. Результаты </a:t>
                      </a:r>
                      <a:r>
                        <a:rPr lang="ru-RU" sz="2000" dirty="0" smtClean="0">
                          <a:effectLst/>
                        </a:rPr>
                        <a:t>ГИА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(русский язык и математика)</a:t>
                      </a:r>
                      <a:endParaRPr lang="ru-RU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Цели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Разработаны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Показатели, методы сбора информации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Разработаны в 1 квартале 2025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6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Мониторинг показателей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(не менее чем за 2 года)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Сбор и обобщение данных  по результатам ГИА в ОО муниципалитета за 2 года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(2024 и 2025)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Сотрудники МОУО, ММС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июль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</a:tr>
              <a:tr h="1059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Анализ результатов 2025 года, сравнение данных по результатам ГИА в ОО муниципалитета за 2 года (2024 и 2025), выявление положительной и отрицательной динамики, проблемных зон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август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Аналитическая справка/приказ/ решение Коллегии по результатам анализа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</a:tr>
              <a:tr h="357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Адресные рекомендации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Рекомендации в соответствии с результатами анализа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август 2025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95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Мероприятия, управленческие решения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Внесение изменений (при необходимости) в план работы (мероприятия по подготовке к ГИА-2026) на 2025 год в соответствии с адресными рекомендациями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Сотрудники МОУО, ММС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сентябрь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2025 г.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 работы на 2025 со ШНОР в части подготовки к ГИА-2026 (в случае внесения изменений) 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</a:tr>
              <a:tr h="357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 эффективности принятых мер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Будет осуществлен </a:t>
                      </a:r>
                      <a:r>
                        <a:rPr lang="ru-RU" sz="1200" dirty="0" smtClean="0">
                          <a:effectLst/>
                        </a:rPr>
                        <a:t>в декабре</a:t>
                      </a:r>
                      <a:r>
                        <a:rPr lang="ru-RU" sz="1200" baseline="0" dirty="0" smtClean="0">
                          <a:effectLst/>
                        </a:rPr>
                        <a:t> 2025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года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 после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сравнения </a:t>
                      </a:r>
                      <a:r>
                        <a:rPr lang="ru-RU" sz="1200" dirty="0">
                          <a:effectLst/>
                        </a:rPr>
                        <a:t>результатов за 2 года 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(2024 </a:t>
                      </a:r>
                      <a:r>
                        <a:rPr lang="ru-RU" sz="1200" dirty="0">
                          <a:effectLst/>
                        </a:rPr>
                        <a:t>и </a:t>
                      </a:r>
                      <a:r>
                        <a:rPr lang="ru-RU" sz="1200" dirty="0" smtClean="0">
                          <a:effectLst/>
                        </a:rPr>
                        <a:t>2025)  </a:t>
                      </a:r>
                      <a:endParaRPr lang="ru-RU" sz="1200" b="1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ИНОЕ (при наличии)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4" marR="5676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001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1501</TotalTime>
  <Words>2423</Words>
  <Application>Microsoft Office PowerPoint</Application>
  <PresentationFormat>Экран (4:3)</PresentationFormat>
  <Paragraphs>600</Paragraphs>
  <Slides>19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Document</vt:lpstr>
      <vt:lpstr>Презентация PowerPoint</vt:lpstr>
      <vt:lpstr>Цели мониторинга</vt:lpstr>
      <vt:lpstr>Порядок проведения мониторинга</vt:lpstr>
      <vt:lpstr>Структура  управленческого цикла</vt:lpstr>
      <vt:lpstr>1 квартал (31 марта 2025 года)</vt:lpstr>
      <vt:lpstr>Оценка результатов за 1 квартал</vt:lpstr>
      <vt:lpstr>2 квартал (30 июня 2025 года)</vt:lpstr>
      <vt:lpstr>Оценка результатов за 2 квартал</vt:lpstr>
      <vt:lpstr>3 квартал (30 сентября 2025 года)</vt:lpstr>
      <vt:lpstr>3 квартал (30 сентября 2025 года)</vt:lpstr>
      <vt:lpstr>Оценка результатов за 3 квартал (ГИА)</vt:lpstr>
      <vt:lpstr>Оценка результатов за 3 квартал (ВПР)</vt:lpstr>
      <vt:lpstr>4 квартал (30 декабря 2025 года)</vt:lpstr>
      <vt:lpstr>Оценка результатов за 4 квартал  </vt:lpstr>
      <vt:lpstr>Расчет баллов</vt:lpstr>
      <vt:lpstr>Уровень  сформированности системы</vt:lpstr>
      <vt:lpstr>Изучение работы муниципалитета с «хроническими» ШНОР</vt:lpstr>
      <vt:lpstr>Режим апробации (2025 год)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Управленческий цикл</dc:title>
  <dc:creator>Любовь Васильевна</dc:creator>
  <cp:lastModifiedBy>Пользователь</cp:lastModifiedBy>
  <cp:revision>197</cp:revision>
  <dcterms:created xsi:type="dcterms:W3CDTF">2020-11-17T09:18:40Z</dcterms:created>
  <dcterms:modified xsi:type="dcterms:W3CDTF">2025-02-27T12:49:36Z</dcterms:modified>
</cp:coreProperties>
</file>