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419" r:id="rId2"/>
    <p:sldId id="482" r:id="rId3"/>
    <p:sldId id="490" r:id="rId4"/>
    <p:sldId id="491" r:id="rId5"/>
    <p:sldId id="516" r:id="rId6"/>
    <p:sldId id="492" r:id="rId7"/>
    <p:sldId id="513" r:id="rId8"/>
    <p:sldId id="517" r:id="rId9"/>
    <p:sldId id="518" r:id="rId10"/>
    <p:sldId id="519" r:id="rId11"/>
  </p:sldIdLst>
  <p:sldSz cx="18288000" cy="10287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Montserrat Classic Bold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36BEF99-8170-4010-AC64-B5299EABA2BB}">
          <p14:sldIdLst>
            <p14:sldId id="419"/>
            <p14:sldId id="482"/>
            <p14:sldId id="490"/>
            <p14:sldId id="491"/>
            <p14:sldId id="516"/>
            <p14:sldId id="492"/>
            <p14:sldId id="513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143FB8"/>
    <a:srgbClr val="134EB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113" autoAdjust="0"/>
  </p:normalViewPr>
  <p:slideViewPr>
    <p:cSldViewPr>
      <p:cViewPr>
        <p:scale>
          <a:sx n="51" d="100"/>
          <a:sy n="51" d="100"/>
        </p:scale>
        <p:origin x="-45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9740D-E173-4C3F-853F-604E56F77EE1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64D18-D2D2-41BE-8421-D8A2ED4C6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53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64D18-D2D2-41BE-8421-D8A2ED4C676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5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64D18-D2D2-41BE-8421-D8A2ED4C676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63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364D18-D2D2-41BE-8421-D8A2ED4C676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6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Excel_97-20031.xls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2">
            <a:extLst>
              <a:ext uri="{FF2B5EF4-FFF2-40B4-BE49-F238E27FC236}">
                <a16:creationId xmlns:a16="http://schemas.microsoft.com/office/drawing/2014/main" xmlns="" id="{1C829D65-F696-43C0-BE03-7D65C6C17936}"/>
              </a:ext>
            </a:extLst>
          </p:cNvPr>
          <p:cNvGrpSpPr/>
          <p:nvPr/>
        </p:nvGrpSpPr>
        <p:grpSpPr>
          <a:xfrm>
            <a:off x="-18661" y="448840"/>
            <a:ext cx="18288000" cy="10277448"/>
            <a:chOff x="190205" y="-7159"/>
            <a:chExt cx="7239225" cy="5112381"/>
          </a:xfrm>
          <a:solidFill>
            <a:srgbClr val="0066CC"/>
          </a:solidFill>
        </p:grpSpPr>
        <p:sp>
          <p:nvSpPr>
            <p:cNvPr id="18" name="Freeform 3">
              <a:extLst>
                <a:ext uri="{FF2B5EF4-FFF2-40B4-BE49-F238E27FC236}">
                  <a16:creationId xmlns:a16="http://schemas.microsoft.com/office/drawing/2014/main" xmlns="" id="{3B5FE1E5-525D-4365-8EB4-032963E1122D}"/>
                </a:ext>
              </a:extLst>
            </p:cNvPr>
            <p:cNvSpPr/>
            <p:nvPr/>
          </p:nvSpPr>
          <p:spPr>
            <a:xfrm>
              <a:off x="190205" y="-7159"/>
              <a:ext cx="7239225" cy="5112381"/>
            </a:xfrm>
            <a:custGeom>
              <a:avLst/>
              <a:gdLst/>
              <a:ahLst/>
              <a:cxnLst/>
              <a:rect l="l" t="t" r="r" b="b"/>
              <a:pathLst>
                <a:path w="7457157" h="5342981">
                  <a:moveTo>
                    <a:pt x="0" y="0"/>
                  </a:moveTo>
                  <a:lnTo>
                    <a:pt x="7457157" y="0"/>
                  </a:lnTo>
                  <a:lnTo>
                    <a:pt x="7457157" y="5342981"/>
                  </a:lnTo>
                  <a:lnTo>
                    <a:pt x="0" y="5342981"/>
                  </a:lnTo>
                  <a:close/>
                </a:path>
              </a:pathLst>
            </a:custGeom>
            <a:grpFill/>
          </p:spPr>
        </p:sp>
      </p:grpSp>
      <p:sp>
        <p:nvSpPr>
          <p:cNvPr id="20" name="TextBox 10">
            <a:extLst>
              <a:ext uri="{FF2B5EF4-FFF2-40B4-BE49-F238E27FC236}">
                <a16:creationId xmlns:a16="http://schemas.microsoft.com/office/drawing/2014/main" xmlns="" id="{6ED1C5D0-E75F-4D80-8312-AAFEA21B233A}"/>
              </a:ext>
            </a:extLst>
          </p:cNvPr>
          <p:cNvSpPr txBox="1"/>
          <p:nvPr/>
        </p:nvSpPr>
        <p:spPr>
          <a:xfrm>
            <a:off x="10947834" y="7734300"/>
            <a:ext cx="6640455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sz="2800" b="1" spc="32" dirty="0" err="1" smtClean="0">
                <a:solidFill>
                  <a:schemeClr val="bg1"/>
                </a:solidFill>
                <a:latin typeface="Montserrat Classic Bold"/>
              </a:rPr>
              <a:t>Коновченко</a:t>
            </a:r>
            <a:r>
              <a:rPr lang="ru-RU" sz="2800" b="1" spc="32" dirty="0" smtClean="0">
                <a:solidFill>
                  <a:schemeClr val="bg1"/>
                </a:solidFill>
                <a:latin typeface="Montserrat Classic Bold"/>
              </a:rPr>
              <a:t> Н.В. – начальник информационно-методического отдела</a:t>
            </a:r>
          </a:p>
          <a:p>
            <a:pPr algn="r">
              <a:lnSpc>
                <a:spcPts val="3000"/>
              </a:lnSpc>
            </a:pPr>
            <a:r>
              <a:rPr lang="ru-RU" sz="2800" b="1" spc="32" dirty="0" smtClean="0">
                <a:solidFill>
                  <a:schemeClr val="bg1"/>
                </a:solidFill>
                <a:latin typeface="Montserrat Classic Bold"/>
              </a:rPr>
              <a:t>МКУ «Центр по обеспечению деятельности образовательных учреждений Белогорского района Республики Крым» </a:t>
            </a:r>
            <a:endParaRPr lang="ru-RU" sz="2800" spc="32" dirty="0">
              <a:solidFill>
                <a:schemeClr val="bg1"/>
              </a:solidFill>
              <a:latin typeface="Montserrat Classic Bold"/>
            </a:endParaRPr>
          </a:p>
        </p:txBody>
      </p:sp>
      <p:sp>
        <p:nvSpPr>
          <p:cNvPr id="22" name="TextBox 9">
            <a:extLst>
              <a:ext uri="{FF2B5EF4-FFF2-40B4-BE49-F238E27FC236}">
                <a16:creationId xmlns:a16="http://schemas.microsoft.com/office/drawing/2014/main" xmlns="" id="{6930A4C3-44D3-4212-AC44-43DEE766B48A}"/>
              </a:ext>
            </a:extLst>
          </p:cNvPr>
          <p:cNvSpPr txBox="1"/>
          <p:nvPr/>
        </p:nvSpPr>
        <p:spPr>
          <a:xfrm>
            <a:off x="381000" y="3792201"/>
            <a:ext cx="14478000" cy="35907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4800" b="1" dirty="0">
                <a:solidFill>
                  <a:schemeClr val="bg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Организация методической работы </a:t>
            </a:r>
          </a:p>
          <a:p>
            <a:pPr algn="ctr">
              <a:lnSpc>
                <a:spcPts val="7000"/>
              </a:lnSpc>
            </a:pP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</a:t>
            </a:r>
            <a:r>
              <a:rPr lang="ru-RU" sz="4800" b="1" dirty="0" smtClean="0">
                <a:solidFill>
                  <a:schemeClr val="bg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школами с низкими образовательными результатами на муниципальном уровне</a:t>
            </a:r>
            <a:endParaRPr lang="ru-RU" sz="4800" b="1" dirty="0">
              <a:solidFill>
                <a:schemeClr val="bg1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lnSpc>
                <a:spcPts val="7000"/>
              </a:lnSpc>
            </a:pPr>
            <a:endParaRPr lang="ru-RU" sz="6000" b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36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63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6415C0F-3E31-4F15-9D6D-098C3289F211}"/>
              </a:ext>
            </a:extLst>
          </p:cNvPr>
          <p:cNvSpPr txBox="1"/>
          <p:nvPr/>
        </p:nvSpPr>
        <p:spPr>
          <a:xfrm>
            <a:off x="1046584" y="419100"/>
            <a:ext cx="16611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Цель - повышение качества и доступности образования в общеобразовательных учреждениях с низкими результатами обучения.</a:t>
            </a:r>
            <a:endParaRPr lang="ru-RU" sz="3600" b="1" dirty="0">
              <a:solidFill>
                <a:srgbClr val="143F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DDA7A1-8FF4-4338-85AD-9B0D86B2DB62}"/>
              </a:ext>
            </a:extLst>
          </p:cNvPr>
          <p:cNvSpPr txBox="1"/>
          <p:nvPr/>
        </p:nvSpPr>
        <p:spPr>
          <a:xfrm>
            <a:off x="1046584" y="2552700"/>
            <a:ext cx="1617461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соответствии с Методикой выявления общеобразовательных организаций, имеющих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низкие образовательные результаты обучающихся, на основе комплексного анализа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данных об образовательных организациях, в том числе данных о качестве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образования,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«низкими результатами» понимаются результаты оценочной процедуры,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которых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менее 30% от общего числа участников оценочной процедуры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получили отметку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«2» (ВПР) или не преодолели минимальный порог,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предусмотренный спецификацией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соответствующей оценочной процедуры (ОГЭ, ЕГЭ). 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C783FE3-F055-4CB5-A4E0-82F26B2EC73F}"/>
              </a:ext>
            </a:extLst>
          </p:cNvPr>
          <p:cNvSpPr txBox="1"/>
          <p:nvPr/>
        </p:nvSpPr>
        <p:spPr>
          <a:xfrm rot="10800000" flipV="1">
            <a:off x="3048000" y="1351308"/>
            <a:ext cx="1242059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Montserrat Classic Bold" panose="020B0604020202020204" charset="0"/>
              </a:rPr>
              <a:t>ОСНОВНЫЕ ПРОБЛЕМЫ (РИСКИ)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C2FBD6D-5091-4CFD-9742-C68712E730FC}"/>
              </a:ext>
            </a:extLst>
          </p:cNvPr>
          <p:cNvSpPr/>
          <p:nvPr/>
        </p:nvSpPr>
        <p:spPr>
          <a:xfrm>
            <a:off x="3962400" y="5182612"/>
            <a:ext cx="3695699" cy="30469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143FB8"/>
                </a:solidFill>
              </a:rPr>
              <a:t>Низкий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</a:rPr>
              <a:t>уровень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</a:rPr>
              <a:t>м</a:t>
            </a:r>
            <a:r>
              <a:rPr lang="ru-RU" sz="3200" b="1" dirty="0" smtClean="0">
                <a:solidFill>
                  <a:srgbClr val="143FB8"/>
                </a:solidFill>
              </a:rPr>
              <a:t>атериально-технического</a:t>
            </a:r>
            <a:endParaRPr lang="ru-RU" sz="3200" b="1" dirty="0">
              <a:solidFill>
                <a:srgbClr val="143FB8"/>
              </a:solidFill>
            </a:endParaRPr>
          </a:p>
          <a:p>
            <a:pPr algn="ctr"/>
            <a:r>
              <a:rPr lang="ru-RU" sz="3200" b="1" dirty="0">
                <a:solidFill>
                  <a:srgbClr val="143FB8"/>
                </a:solidFill>
              </a:rPr>
              <a:t>оснащения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</a:rPr>
              <a:t>школы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EAB464F-3EF1-45D2-8915-B783A49CF16D}"/>
              </a:ext>
            </a:extLst>
          </p:cNvPr>
          <p:cNvSpPr/>
          <p:nvPr/>
        </p:nvSpPr>
        <p:spPr>
          <a:xfrm>
            <a:off x="304800" y="2552699"/>
            <a:ext cx="3657600" cy="64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Низкий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понимания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руководителей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школ путей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выхода из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данного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статуса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24A6A7D-CE14-4263-8520-9F471269B7A4}"/>
              </a:ext>
            </a:extLst>
          </p:cNvPr>
          <p:cNvSpPr/>
          <p:nvPr/>
        </p:nvSpPr>
        <p:spPr>
          <a:xfrm>
            <a:off x="7467601" y="2552700"/>
            <a:ext cx="3809999" cy="64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Недостаточная</a:t>
            </a:r>
            <a:endParaRPr lang="ru-RU" sz="3200" b="1" dirty="0">
              <a:solidFill>
                <a:srgbClr val="143FB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предметная</a:t>
            </a:r>
            <a:endParaRPr lang="ru-RU" sz="3200" b="1" dirty="0">
              <a:solidFill>
                <a:srgbClr val="143FB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и методическая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компетентность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части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педагогических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работников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8160B0E-411A-42C4-B131-6309854910AA}"/>
              </a:ext>
            </a:extLst>
          </p:cNvPr>
          <p:cNvSpPr/>
          <p:nvPr/>
        </p:nvSpPr>
        <p:spPr>
          <a:xfrm>
            <a:off x="11277600" y="2552699"/>
            <a:ext cx="3223877" cy="647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педагогических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кадров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24A6A7D-CE14-4263-8520-9F471269B7A4}"/>
              </a:ext>
            </a:extLst>
          </p:cNvPr>
          <p:cNvSpPr/>
          <p:nvPr/>
        </p:nvSpPr>
        <p:spPr>
          <a:xfrm>
            <a:off x="14465710" y="2552700"/>
            <a:ext cx="3810000" cy="64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Низкая учебная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pPr algn="ctr"/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школьников</a:t>
            </a:r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доля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обучающихся с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рисками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учебной</a:t>
            </a:r>
          </a:p>
          <a:p>
            <a:pPr algn="ctr"/>
            <a:r>
              <a:rPr lang="ru-RU" sz="3200" b="1" dirty="0" err="1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неуспешности</a:t>
            </a:r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высокая доля</a:t>
            </a:r>
          </a:p>
          <a:p>
            <a:pPr algn="ctr"/>
            <a:r>
              <a:rPr lang="ru-RU" sz="3200" b="1" dirty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находящихся на самообразовании</a:t>
            </a:r>
            <a:endParaRPr lang="ru-RU" sz="3200" b="1" dirty="0">
              <a:solidFill>
                <a:srgbClr val="143FB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2EAB464F-3EF1-45D2-8915-B783A49CF16D}"/>
              </a:ext>
            </a:extLst>
          </p:cNvPr>
          <p:cNvSpPr/>
          <p:nvPr/>
        </p:nvSpPr>
        <p:spPr>
          <a:xfrm>
            <a:off x="4002054" y="2552700"/>
            <a:ext cx="3465546" cy="64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143FB8"/>
                </a:solidFill>
                <a:latin typeface="Times New Roman" pitchFamily="18" charset="0"/>
                <a:cs typeface="Times New Roman" pitchFamily="18" charset="0"/>
              </a:rPr>
              <a:t>Небольшая численность учеников в классе</a:t>
            </a:r>
            <a:endParaRPr lang="ru-RU" sz="3200" b="1" dirty="0">
              <a:solidFill>
                <a:srgbClr val="143FB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C783FE3-F055-4CB5-A4E0-82F26B2EC73F}"/>
              </a:ext>
            </a:extLst>
          </p:cNvPr>
          <p:cNvSpPr txBox="1"/>
          <p:nvPr/>
        </p:nvSpPr>
        <p:spPr>
          <a:xfrm rot="10800000" flipV="1">
            <a:off x="685798" y="1783752"/>
            <a:ext cx="1699260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Montserrat Classic Bold" panose="020B0604020202020204" charset="0"/>
              </a:rPr>
              <a:t>С ЧЕГО НАЧАТЬ?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0"/>
            <a:ext cx="9144000" cy="825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9C1F55A-110D-4E70-9983-82D40FFB0887}"/>
              </a:ext>
            </a:extLst>
          </p:cNvPr>
          <p:cNvSpPr txBox="1"/>
          <p:nvPr/>
        </p:nvSpPr>
        <p:spPr>
          <a:xfrm>
            <a:off x="609600" y="342900"/>
            <a:ext cx="169925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РАБОТЫ С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ШНОР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09601" y="1257300"/>
            <a:ext cx="16992598" cy="7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анализ образовательных результатов и внешних социальных условий работы школ, идентификация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группы школ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8610880" y="2020202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596382" y="2264804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проведение входного, промежуточного и итогового мониторинга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8610880" y="3102576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24374" y="3347178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разработка муниципального плана мероприятий </a:t>
            </a:r>
            <a:r>
              <a:rPr lang="ru-RU" sz="2800" b="1" dirty="0" smtClean="0">
                <a:solidFill>
                  <a:srgbClr val="FF0000"/>
                </a:solidFill>
              </a:rPr>
              <a:t>(«Дорожной </a:t>
            </a:r>
            <a:r>
              <a:rPr lang="ru-RU" sz="2800" b="1" dirty="0">
                <a:solidFill>
                  <a:srgbClr val="FF0000"/>
                </a:solidFill>
              </a:rPr>
              <a:t>карты») поддержки ШНОР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8636041" y="4254207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24374" y="4491811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организация работы школ-кураторов, организация наставничества</a:t>
            </a:r>
          </a:p>
        </p:txBody>
      </p:sp>
      <p:sp>
        <p:nvSpPr>
          <p:cNvPr id="26" name="Стрелка вниз 25"/>
          <p:cNvSpPr/>
          <p:nvPr/>
        </p:nvSpPr>
        <p:spPr>
          <a:xfrm>
            <a:off x="8674923" y="5298007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573055" y="5498063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проведение на базе ШНОР мероприятий по повышению компетенций педагогов,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8682699" y="6371470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24374" y="6633956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проведение мониторинга качества результатов обучения, качества управления и качества условий реализации программ </a:t>
            </a:r>
          </a:p>
        </p:txBody>
      </p:sp>
      <p:sp>
        <p:nvSpPr>
          <p:cNvPr id="30" name="Стрелка вниз 29"/>
          <p:cNvSpPr/>
          <p:nvPr/>
        </p:nvSpPr>
        <p:spPr>
          <a:xfrm>
            <a:off x="8682699" y="7471922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09600" y="7716524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организация работы по обобщению и обмену опытом</a:t>
            </a:r>
          </a:p>
        </p:txBody>
      </p:sp>
      <p:sp>
        <p:nvSpPr>
          <p:cNvPr id="32" name="Стрелка вниз 31"/>
          <p:cNvSpPr/>
          <p:nvPr/>
        </p:nvSpPr>
        <p:spPr>
          <a:xfrm>
            <a:off x="8674923" y="8522720"/>
            <a:ext cx="484632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B5B3DDD6-345F-4B79-BC0C-0AD144942B0D}"/>
              </a:ext>
            </a:extLst>
          </p:cNvPr>
          <p:cNvSpPr/>
          <p:nvPr/>
        </p:nvSpPr>
        <p:spPr>
          <a:xfrm>
            <a:off x="609601" y="8767322"/>
            <a:ext cx="16992598" cy="806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анализ результатов, адресные рекомендации школам</a:t>
            </a:r>
          </a:p>
        </p:txBody>
      </p:sp>
    </p:spTree>
    <p:extLst>
      <p:ext uri="{BB962C8B-B14F-4D97-AF65-F5344CB8AC3E}">
        <p14:creationId xmlns:p14="http://schemas.microsoft.com/office/powerpoint/2010/main" val="35224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C783FE3-F055-4CB5-A4E0-82F26B2EC73F}"/>
              </a:ext>
            </a:extLst>
          </p:cNvPr>
          <p:cNvSpPr txBox="1"/>
          <p:nvPr/>
        </p:nvSpPr>
        <p:spPr>
          <a:xfrm rot="10800000" flipV="1">
            <a:off x="1219199" y="758512"/>
            <a:ext cx="16306796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ФОРМЫ </a:t>
            </a:r>
            <a:r>
              <a:rPr lang="ru-RU" sz="4800" b="1" dirty="0" smtClean="0">
                <a:solidFill>
                  <a:srgbClr val="C00000"/>
                </a:solidFill>
                <a:latin typeface="Montserrat Classic Bold" panose="020B0604020202020204" charset="0"/>
              </a:rPr>
              <a:t>ОКАЗАНИЯ </a:t>
            </a:r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МЕТОДИЧЕСКОЙ ПОМОЩИ И</a:t>
            </a:r>
          </a:p>
          <a:p>
            <a:pPr lvl="0" algn="ctr"/>
            <a:r>
              <a:rPr lang="ru-RU" sz="4800" b="1" dirty="0" smtClean="0">
                <a:solidFill>
                  <a:srgbClr val="C00000"/>
                </a:solidFill>
                <a:latin typeface="Montserrat Classic Bold" panose="020B0604020202020204" charset="0"/>
              </a:rPr>
              <a:t>СОПРОВОЖДЕНИЯ ШНОР</a:t>
            </a:r>
            <a:endParaRPr lang="ru-RU" sz="4800" b="1" dirty="0">
              <a:solidFill>
                <a:srgbClr val="C00000"/>
              </a:solidFill>
              <a:latin typeface="Montserrat Classic Bold" panose="020B060402020202020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400" y="2511490"/>
            <a:ext cx="4724401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ОБЕСПЕЧЕНИЕ профессионального взаимодействия </a:t>
            </a:r>
            <a:r>
              <a:rPr lang="ru-RU" sz="2800" b="1" dirty="0" smtClean="0"/>
              <a:t>ШНОР </a:t>
            </a:r>
            <a:r>
              <a:rPr lang="ru-RU" sz="2800" b="1" dirty="0"/>
              <a:t>и школ - кураторов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52600" y="4960776"/>
            <a:ext cx="52578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ПРАКТИКО-ОРИЕНТИРОВАННЫЕ</a:t>
            </a:r>
            <a:endParaRPr lang="ru-RU" sz="2800" b="1" dirty="0"/>
          </a:p>
          <a:p>
            <a:pPr algn="ctr"/>
            <a:r>
              <a:rPr lang="ru-RU" sz="2800" b="1" dirty="0"/>
              <a:t>семинары с участием</a:t>
            </a:r>
          </a:p>
          <a:p>
            <a:pPr algn="ctr"/>
            <a:r>
              <a:rPr lang="ru-RU" sz="2800" b="1" dirty="0"/>
              <a:t>ведущих педагогов,</a:t>
            </a:r>
          </a:p>
          <a:p>
            <a:pPr algn="ctr"/>
            <a:r>
              <a:rPr lang="ru-RU" sz="2800" b="1" dirty="0"/>
              <a:t>методистов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24600" y="7048500"/>
            <a:ext cx="5334001" cy="2865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РАЗРАБОТКА и РЕАЛИЗАЦИЯ адресной</a:t>
            </a:r>
          </a:p>
          <a:p>
            <a:pPr algn="ctr"/>
            <a:r>
              <a:rPr lang="ru-RU" sz="2800" b="1" dirty="0"/>
              <a:t>помощи для педагогических и</a:t>
            </a:r>
          </a:p>
          <a:p>
            <a:pPr algn="ctr"/>
            <a:r>
              <a:rPr lang="ru-RU" sz="2800" b="1" dirty="0"/>
              <a:t>управленческих команд </a:t>
            </a:r>
            <a:r>
              <a:rPr lang="ru-RU" sz="2800" b="1" dirty="0" smtClean="0"/>
              <a:t>ШНОР </a:t>
            </a:r>
            <a:r>
              <a:rPr lang="ru-RU" sz="2800" b="1" dirty="0"/>
              <a:t>по</a:t>
            </a:r>
          </a:p>
          <a:p>
            <a:pPr algn="ctr"/>
            <a:r>
              <a:rPr lang="ru-RU" sz="2800" b="1" dirty="0"/>
              <a:t>переводу в эффективный режим работы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350691" y="4960776"/>
            <a:ext cx="5573489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ВЫЯВЛЕНИЕ И</a:t>
            </a:r>
          </a:p>
          <a:p>
            <a:pPr algn="ctr"/>
            <a:r>
              <a:rPr lang="ru-RU" sz="2800" b="1" dirty="0"/>
              <a:t>ТРАНСЛЯЦИЯ ЛУЧШИХ</a:t>
            </a:r>
          </a:p>
          <a:p>
            <a:pPr algn="ctr"/>
            <a:r>
              <a:rPr lang="ru-RU" sz="2800" b="1" dirty="0"/>
              <a:t>ПРАКТИК перевода </a:t>
            </a:r>
            <a:r>
              <a:rPr lang="ru-RU" sz="2800" b="1" dirty="0" smtClean="0"/>
              <a:t>ШНОР </a:t>
            </a:r>
            <a:r>
              <a:rPr lang="ru-RU" sz="2800" b="1" dirty="0"/>
              <a:t>в</a:t>
            </a:r>
          </a:p>
          <a:p>
            <a:pPr algn="ctr"/>
            <a:r>
              <a:rPr lang="ru-RU" sz="2800" b="1" dirty="0"/>
              <a:t>эффективный режим</a:t>
            </a:r>
          </a:p>
          <a:p>
            <a:pPr algn="ctr"/>
            <a:r>
              <a:rPr lang="ru-RU" sz="2800" b="1" dirty="0"/>
              <a:t>работы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258800" y="2522376"/>
            <a:ext cx="4724401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ИНФОРМАЦИОННАЯ</a:t>
            </a:r>
          </a:p>
          <a:p>
            <a:pPr algn="ctr"/>
            <a:r>
              <a:rPr lang="ru-RU" sz="2800" b="1" dirty="0"/>
              <a:t>ПОДДЕРЖКА ПРОЕКТА,</a:t>
            </a:r>
          </a:p>
          <a:p>
            <a:pPr algn="ctr"/>
            <a:r>
              <a:rPr lang="ru-RU" sz="2800" b="1" dirty="0"/>
              <a:t>размещение методических</a:t>
            </a:r>
          </a:p>
          <a:p>
            <a:pPr algn="ctr"/>
            <a:r>
              <a:rPr lang="ru-RU" sz="2800" b="1" dirty="0"/>
              <a:t>материалов на сайтах</a:t>
            </a:r>
          </a:p>
        </p:txBody>
      </p:sp>
    </p:spTree>
    <p:extLst>
      <p:ext uri="{BB962C8B-B14F-4D97-AF65-F5344CB8AC3E}">
        <p14:creationId xmlns:p14="http://schemas.microsoft.com/office/powerpoint/2010/main" val="17317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C783FE3-F055-4CB5-A4E0-82F26B2EC73F}"/>
              </a:ext>
            </a:extLst>
          </p:cNvPr>
          <p:cNvSpPr txBox="1"/>
          <p:nvPr/>
        </p:nvSpPr>
        <p:spPr>
          <a:xfrm rot="10800000" flipV="1">
            <a:off x="1142998" y="632544"/>
            <a:ext cx="16230601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ctr"/>
            <a:r>
              <a:rPr lang="ru-RU" sz="4800" b="1" dirty="0">
                <a:solidFill>
                  <a:srgbClr val="C00000"/>
                </a:solidFill>
                <a:latin typeface="Montserrat Classic Bold" panose="020B0604020202020204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Montserrat Classic Bold" panose="020B0604020202020204" charset="0"/>
              </a:rPr>
              <a:t>Подготовка к ГИА</a:t>
            </a:r>
            <a:endParaRPr lang="ru-RU" sz="4800" b="1" dirty="0">
              <a:solidFill>
                <a:srgbClr val="C00000"/>
              </a:solidFill>
              <a:latin typeface="Montserrat Classic Bold" panose="020B060402020202020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C2FBD6D-5091-4CFD-9742-C68712E730FC}"/>
              </a:ext>
            </a:extLst>
          </p:cNvPr>
          <p:cNvSpPr/>
          <p:nvPr/>
        </p:nvSpPr>
        <p:spPr>
          <a:xfrm>
            <a:off x="533400" y="2628900"/>
            <a:ext cx="17297400" cy="3170099"/>
          </a:xfrm>
          <a:prstGeom prst="rect">
            <a:avLst/>
          </a:prstGeom>
          <a:ln w="12700">
            <a:solidFill>
              <a:srgbClr val="134EB9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Проведение пробных экзаменов (декабрь -11 класс, февраль – 9 класс)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Проверка работ предметными комиссиями на уровне муниципалитета.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Анализ результатов, выявление типичных ошибок.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4.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Приказ об организации практических занятий по подготовке к ЕГЭ.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5.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Анализ результатов ЕГЭ обучающихся, посещавших занятия.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7980536" cy="101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336" y="0"/>
            <a:ext cx="9545464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336" y="5219700"/>
            <a:ext cx="9545464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0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4900"/>
            <a:ext cx="7391400" cy="444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29300"/>
            <a:ext cx="7391400" cy="444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1104900"/>
            <a:ext cx="8458200" cy="444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6749001"/>
              </p:ext>
            </p:extLst>
          </p:nvPr>
        </p:nvGraphicFramePr>
        <p:xfrm>
          <a:off x="8763000" y="5829300"/>
          <a:ext cx="8458200" cy="4443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Диаграмма" r:id="rId8" imgW="5334462" imgH="2975106" progId="Excel.Chart.8">
                  <p:embed/>
                </p:oleObj>
              </mc:Choice>
              <mc:Fallback>
                <p:oleObj name="Диаграмма" r:id="rId8" imgW="5334462" imgH="2975106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5829300"/>
                        <a:ext cx="8458200" cy="44430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93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6773</TotalTime>
  <Words>331</Words>
  <Application>Microsoft Office PowerPoint</Application>
  <PresentationFormat>Произвольный</PresentationFormat>
  <Paragraphs>84</Paragraphs>
  <Slides>10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Calibri</vt:lpstr>
      <vt:lpstr>Montserrat Classic Bold</vt:lpstr>
      <vt:lpstr>Office Theme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по ФГ</dc:title>
  <dc:creator>Yuliya</dc:creator>
  <cp:lastModifiedBy>Пользователь</cp:lastModifiedBy>
  <cp:revision>398</cp:revision>
  <cp:lastPrinted>2022-07-18T03:05:30Z</cp:lastPrinted>
  <dcterms:created xsi:type="dcterms:W3CDTF">2006-08-16T00:00:00Z</dcterms:created>
  <dcterms:modified xsi:type="dcterms:W3CDTF">2024-10-29T11:52:34Z</dcterms:modified>
  <dc:identifier>DAE2jOq-xTI</dc:identifier>
</cp:coreProperties>
</file>