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sldIdLst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2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8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9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984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378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081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671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56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16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35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1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67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35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82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5915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94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05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0740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945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8557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981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24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25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2199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552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665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278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20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290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2082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2339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670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9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433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59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35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2697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2254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4799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8515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764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4535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165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441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676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00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16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134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732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3596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841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349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141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3104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228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561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287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427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9342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2938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1041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FC12FFC-490B-4FC1-8030-2867C4309D82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497465C-7331-4F9D-870A-963439F21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530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3B79EB4-F3F5-4243-BACF-F3F2E14458B1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2067A3C-00EC-43E9-BAAE-3C9C81075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83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C0DF6AD-B76E-4983-9463-1F1161891BBA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0C58A6A-BB33-475F-8836-11AB5F613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73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281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277C85D-340F-48EB-A2D1-BAA2FF820BBE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EFC2A53-818F-4660-9078-BC1EC9F51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3216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7DF7710-8133-4384-956F-2B7C2409198E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25CCD67-84CD-4397-9DDC-35D8229B6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6033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0395A0C-DE8B-4CEF-9B30-E6F8C8F27BC8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F42C58C-541A-4A16-9E70-D9F410E8C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320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3AB282E-5928-45D6-B850-4E717DD7AFA4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52AEB83-6B83-491A-AD41-D223CAFA4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9640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E4A452-65F9-4547-96B0-08C277B8A751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2E7F751-1FE0-4846-AA42-5AE04351F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815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CB68F70-04ED-4CA5-8389-8FFF5587F754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272EF09-882F-4C63-A8FF-EEA5279AE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389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6FA3900-53C0-4021-9365-DF4D66CF4E0D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51FF98A-6313-40A4-A8A0-60649203A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5314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9CAFC93-999E-42DF-9AC7-EDAA3C902878}" type="datetimeFigureOut">
              <a:rPr lang="ru-RU"/>
              <a:pPr>
                <a:defRPr/>
              </a:pPr>
              <a:t>06.11.2024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7D32619-FDBB-4DB5-9A3D-F31D5DC01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016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4920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8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734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374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706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65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558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616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953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5532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795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7679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DBCC-AA2C-4B94-A9E8-F27374999B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B4CC2-79F5-4E59-B97E-D024996CCB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44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908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FC39-9932-404F-8AE6-ACB002DA19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D77F3-845E-470C-BFC8-039523544B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9135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95B2-93A3-4AD9-B7E1-F4D7E5630F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ED3F-5F64-4E5E-A17D-505970BCBC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2996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9201F-0EA8-4AA6-AD48-60247C39FB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B850-65DE-4B9C-B41A-1BFED55C57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8453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F33B0-3BFC-4423-B714-247D3BC11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0435A-DBF8-416A-A4AC-BD92E7ABD9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242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740C-A15B-4754-891A-256F6A693FC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5C3D-0421-4AC4-809E-9BA03EA170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7635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F75A-6A9A-4799-868E-A869F971BA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1505E-9AF8-4553-A385-B79100796C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0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023F-59BD-425A-B002-D8FD84EE9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F660-CE58-425E-B869-02E2D09A12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971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A632-F885-4F97-B5F9-224554D263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CCC9E-852A-4827-BFD5-A1A179924A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711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BCD6-4A3B-4422-BA0B-64AEFB1C19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AB286-C13B-4F08-A3D7-54533FBE3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9398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80DE0-5530-4133-BD6D-7AA28343CA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920F2-925A-4690-B4D0-299A077794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4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59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15625-EEEB-49D4-9BFB-A9EC41A88336}" type="datetimeFigureOut">
              <a:rPr lang="ru-RU" smtClean="0"/>
              <a:t>06.11.2024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2AC98-8E86-40E4-B846-05C98FB46E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17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06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37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04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/>
          </a:fgClr>
          <a:bgClr>
            <a:srgbClr val="D6F0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051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205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5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5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6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 useBgFill="1">
          <p:nvSpPr>
            <p:cNvPr id="206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73E87"/>
                </a:solidFill>
                <a:latin typeface="Candar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B32179-C9AB-491F-9614-2751D79C32CA}" type="datetimeFigureOut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73E87"/>
                </a:solidFill>
                <a:latin typeface="Candar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73E87"/>
                </a:solidFill>
                <a:latin typeface="Candar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3BF777-9617-4EF9-BC46-05B32BF9ED1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  <p:sp>
        <p:nvSpPr>
          <p:cNvPr id="20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0833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00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ivot">
          <a:fgClr>
            <a:schemeClr val="bg2"/>
          </a:fgClr>
          <a:bgClr>
            <a:srgbClr val="DCE6F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9D9EE-F1D9-4067-AC2F-AA1E500CB273}" type="datetimeFigureOut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06.11.2024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C71B52-F54D-4F41-881A-6027A14D1B97}" type="slidenum">
              <a:rPr lang="ru-RU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/>
          </a:fgClr>
          <a:bgClr>
            <a:srgbClr val="8EB4E3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755650" y="765175"/>
            <a:ext cx="7851775" cy="3743325"/>
          </a:xfrm>
          <a:extLst/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Ресурсные дефициты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общеобразовательных организациях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Республики Крым 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2024 году</a:t>
            </a:r>
            <a:b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507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3851275" y="4652963"/>
            <a:ext cx="4752975" cy="1871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Кузьменко Наталия Маратовна,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 отдела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оценки качества образования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методического обеспечения ГКУ РК «ИМАЦ»</a:t>
            </a:r>
            <a:endParaRPr lang="ru-RU" altLang="ru-RU" sz="2400" dirty="0" smtClean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400" dirty="0" smtClean="0">
              <a:solidFill>
                <a:srgbClr val="072428"/>
              </a:solidFill>
            </a:endParaRPr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3" r="14490"/>
          <a:stretch>
            <a:fillRect/>
          </a:stretch>
        </p:blipFill>
        <p:spPr bwMode="auto">
          <a:xfrm>
            <a:off x="611188" y="4014788"/>
            <a:ext cx="2592387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883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9302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Calibri" pitchFamily="34" charset="0"/>
              </a:rPr>
              <a:t>Распределение школ по группам («зонам») в 2024 году</a:t>
            </a:r>
            <a:endParaRPr lang="ru-RU" altLang="ru-RU" sz="3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574686"/>
              </p:ext>
            </p:extLst>
          </p:nvPr>
        </p:nvGraphicFramePr>
        <p:xfrm>
          <a:off x="250825" y="1412875"/>
          <a:ext cx="8642350" cy="4970464"/>
        </p:xfrm>
        <a:graphic>
          <a:graphicData uri="http://schemas.openxmlformats.org/drawingml/2006/table">
            <a:tbl>
              <a:tblPr/>
              <a:tblGrid>
                <a:gridCol w="1590675"/>
                <a:gridCol w="1765300"/>
                <a:gridCol w="1427163"/>
                <a:gridCol w="1928812"/>
                <a:gridCol w="1930400"/>
              </a:tblGrid>
              <a:tr h="1125538">
                <a:tc row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Крым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Условия маркировки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МТБ и МО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Кадровое обеспечение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ИТОГИ Мониторинга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90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от </a:t>
                      </a: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максималь-ного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балла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к-во ОО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к-во ОО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к-во ОО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3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 - 75%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63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74,99% - 50%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63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49,99% - 25%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63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24,99% - 0%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16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225550"/>
          </a:xfrm>
        </p:spPr>
        <p:txBody>
          <a:bodyPr>
            <a:noAutofit/>
          </a:bodyPr>
          <a:lstStyle/>
          <a:p>
            <a:pPr eaLnBrk="1" hangingPunct="1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100% ресурсное благополучие (МТБ и МО)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8" indent="0" algn="ctr" eaLnBrk="1" hangingPunct="1">
              <a:buFont typeface="Wingdings 2" pitchFamily="18" charset="2"/>
              <a:buNone/>
            </a:pPr>
            <a:r>
              <a:rPr lang="ru-RU" altLang="ru-RU" sz="2400" smtClean="0">
                <a:latin typeface="Times New Roman" pitchFamily="18" charset="0"/>
                <a:cs typeface="Calibri" pitchFamily="34" charset="0"/>
              </a:rPr>
              <a:t>100% «ресурсное благополучие» демонстрируют – 29 ОО</a:t>
            </a:r>
            <a:r>
              <a:rPr lang="ru-RU" altLang="ru-RU" sz="2800" smtClean="0">
                <a:latin typeface="Times New Roman" pitchFamily="18" charset="0"/>
                <a:cs typeface="Calibri" pitchFamily="34" charset="0"/>
              </a:rPr>
              <a:t>: </a:t>
            </a:r>
          </a:p>
          <a:p>
            <a:pPr marL="109538" indent="0" eaLnBrk="1" hangingPunct="1">
              <a:buFont typeface="Wingdings 2" pitchFamily="18" charset="2"/>
              <a:buNone/>
            </a:pPr>
            <a:endParaRPr lang="ru-RU" alt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93640"/>
              </p:ext>
            </p:extLst>
          </p:nvPr>
        </p:nvGraphicFramePr>
        <p:xfrm>
          <a:off x="179388" y="1484313"/>
          <a:ext cx="8640762" cy="5108650"/>
        </p:xfrm>
        <a:graphic>
          <a:graphicData uri="http://schemas.openxmlformats.org/drawingml/2006/table">
            <a:tbl>
              <a:tblPr/>
              <a:tblGrid>
                <a:gridCol w="2016125"/>
                <a:gridCol w="6624637"/>
              </a:tblGrid>
              <a:tr h="2570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г.Керчи РК "Школа №26 им. Д.Т.Доева"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Саки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"Школа-лицей им. Героя Советского Союза Ф.Ф. Степанова"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«СОШ №14 им. Б. И. Хохлова»; МБОУ «САГ»; МБОУ «Школа-гимназия                     № 39 им.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Крейзера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Я.Г.»; МБОУ «СОШ № 44 им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А.Абденановой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»;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Судак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Дачновская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 ,  МБОУ "СОШ № 4                           им. Героя Советского Союза В.Л. Савельева"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специализированная школа №2,  МБОУ школа №7,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Щебетовская школа им М.А.Македонского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70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Бахчисарайский р-н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Маловидненская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СОШ"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70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 "Зеленогорская СШ" Белогорского района Республики Крым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"Кировская ОШ №1», МБОУ "Кировская школа-гимназия №2»,                                  МБОУ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Приветненская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ОШ, МБОУ "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Шубинский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УВК"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«Александровская школа», МБОУ "Петровская школа №1»,                                           МБОУ "Петровская школа №2"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Красноперекопский р-н 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Ильинский УВК им. Коробчука А. К.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2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пгт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Ленино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Островская школа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Раздольненский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МБОУ«Ручьёвская  школа»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Сакский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"Червонновская средняя школа"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8483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Советский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«Советская СШ № 1»,  МБОУ «Краснофлотская СШ», МБОУ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Заветненская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СШ им. Крымских партизан», МБОУ "Советская средняя школа № 3 с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крымскотатар-ским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языком обучения»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846" marR="5384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1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0080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ресурсного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дефицита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оранжевая зона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по МТБ и МО) 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353425" cy="5176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541"/>
                <a:gridCol w="5184884"/>
              </a:tblGrid>
              <a:tr h="57596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Муниципалитет </a:t>
                      </a:r>
                      <a:endParaRPr lang="ru-RU" sz="2800" dirty="0"/>
                    </a:p>
                  </a:txBody>
                  <a:tcPr marL="91445" marR="91445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Наименование ОО</a:t>
                      </a:r>
                      <a:endParaRPr lang="ru-RU" sz="2800" dirty="0"/>
                    </a:p>
                  </a:txBody>
                  <a:tcPr marL="91445" marR="91445" marT="45713" marB="45713"/>
                </a:tc>
              </a:tr>
              <a:tr h="8806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Раздольненский</a:t>
                      </a: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7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Славновская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школа – детский сад»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/>
                </a:tc>
              </a:tr>
              <a:tr h="107840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Симферопольский район</a:t>
                      </a: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7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Кленовская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основная  школа»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/>
                </a:tc>
              </a:tr>
              <a:tr h="13209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</a:t>
                      </a:r>
                      <a:r>
                        <a:rPr lang="ru-RU" sz="27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г.Керчи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РК "Школа №22 им. </a:t>
                      </a: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Героев </a:t>
                      </a:r>
                      <a:r>
                        <a:rPr lang="ru-RU" sz="27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Аджимушкайских</a:t>
                      </a: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каменоломен"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 anchor="ctr"/>
                </a:tc>
              </a:tr>
              <a:tr h="13209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Бахчисарайский район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"МУК с общим и средним (полным) образованием" </a:t>
                      </a:r>
                      <a:r>
                        <a:rPr lang="ru-RU" sz="27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с</a:t>
                      </a:r>
                      <a:r>
                        <a:rPr lang="ru-RU" sz="27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7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Вилино</a:t>
                      </a:r>
                      <a:endParaRPr lang="ru-RU" sz="27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96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1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49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% обеспечены 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кадрами 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Объект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38687"/>
          </a:xfrm>
        </p:spPr>
        <p:txBody>
          <a:bodyPr/>
          <a:lstStyle/>
          <a:p>
            <a:pPr marL="109538" indent="0" algn="ctr" eaLnBrk="1" hangingPunct="1">
              <a:buFont typeface="Wingdings 2" pitchFamily="18" charset="2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167129"/>
              </p:ext>
            </p:extLst>
          </p:nvPr>
        </p:nvGraphicFramePr>
        <p:xfrm>
          <a:off x="323850" y="1412875"/>
          <a:ext cx="8642350" cy="5208590"/>
        </p:xfrm>
        <a:graphic>
          <a:graphicData uri="http://schemas.openxmlformats.org/drawingml/2006/table">
            <a:tbl>
              <a:tblPr/>
              <a:tblGrid>
                <a:gridCol w="2017713"/>
                <a:gridCol w="6624637"/>
              </a:tblGrid>
              <a:tr h="2609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Школа №6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109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Ялта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«Ялтинская начальная школа № 13»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22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«Ялтинская средняя школа № 12 с углубленным изучением иностранных языков»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25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Краснокаменская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средняя школа»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1418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Бахчисарайский район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Железнодорожненская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СОШ»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«Каштановская СОШ имени Цыганка Н.А.»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«Научненская СОШ»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«Табачновская СОШ  им. Н.Г. Сотника»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855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"Зуйская СШ № 2 им.С.Сеитвелиева" Белогорского района РК 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09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"Мельничновская СШ" Белогорского района Республики Крым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8081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Джанкойский район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"Заречненская школа с крымскотатарским языком обучения – д/с"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МОУ "Новостепновская школа"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"Табачненская школа-детский сад"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"Яснополянская школа-детский сад"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15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 район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"Старокрымский УВК №3 "Школа-лицей"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18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Симферопольский район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defRPr sz="22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Кольчугинская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школа №2 с 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крымскотатарским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языком обучения»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5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52E65"/>
                </a:solidFill>
                <a:latin typeface="Times New Roman" pitchFamily="18" charset="0"/>
                <a:cs typeface="Calibri" pitchFamily="34" charset="0"/>
              </a:rPr>
              <a:t>Проблема ресурсного дефицита </a:t>
            </a:r>
            <a:br>
              <a:rPr lang="ru-RU" altLang="ru-RU" sz="4000" b="1" smtClean="0">
                <a:solidFill>
                  <a:srgbClr val="052E65"/>
                </a:solidFill>
                <a:latin typeface="Times New Roman" pitchFamily="18" charset="0"/>
                <a:cs typeface="Calibri" pitchFamily="34" charset="0"/>
              </a:rPr>
            </a:br>
            <a:r>
              <a:rPr lang="ru-RU" altLang="ru-RU" sz="4000" b="1" smtClean="0">
                <a:solidFill>
                  <a:srgbClr val="052E65"/>
                </a:solidFill>
                <a:latin typeface="Times New Roman" pitchFamily="18" charset="0"/>
                <a:cs typeface="Calibri" pitchFamily="34" charset="0"/>
              </a:rPr>
              <a:t>(«оранжевая зона» по кадрам)  </a:t>
            </a:r>
            <a:endParaRPr lang="ru-RU" altLang="ru-RU" sz="4000" b="1" smtClean="0">
              <a:solidFill>
                <a:srgbClr val="052E65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268413"/>
          <a:ext cx="8642350" cy="5132440"/>
        </p:xfrm>
        <a:graphic>
          <a:graphicData uri="http://schemas.openxmlformats.org/drawingml/2006/table">
            <a:tbl>
              <a:tblPr/>
              <a:tblGrid>
                <a:gridCol w="2239963"/>
                <a:gridCol w="6402387"/>
              </a:tblGrid>
              <a:tr h="2934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ОО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Бахчисарайский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«Тургеневская СОШ»,  «Угловская СОШ»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01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Красногорская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ОШ имени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Л.К.Никитиной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Литвиненковская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СШ»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Джанкойский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МОУ «Целинновская школа», «Изумрудновская школа»,  «Вольновская школа»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Керчь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г.Керчи «Школа №5», МБОУ г.Керчи РК «Специализированная школа №1 им. В.Дубинина», МБОУ г.Керчи «Школа – гимназия №2 им. В.Г.Короленко»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р-н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«Удачненская школа», МБОУ «Петровская школа №2»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Ильичевская СОШ, МБОУ Батальненская СОШ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Нижнегорский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«Червоновская СОШДС», МБОУ «Садовская СОШ»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Стахановская школа , МБОУ Черновская школа , МБОУ Октябрьская школа МБОУ Абрикосовская школа , МБОУ Гвардейская школа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Раздольненский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«Кумовская школа»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2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«СОШ №13 им. А.Невского», МБОУ «СОШ № 21 им. С.М. Холомянского»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84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Симферопольский район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«Первомайская школа», МБОУ «Гвардейская школа  № 1», МБОУ «Добровская школа-гимназия им. Я. М. Слонимского», МБОУ «Лицей Крымской весны», МБОУ «Трудовская школа»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84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Судак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«Солнечнодолинская средняя общеобразовательная школа» городского округа Судак,  МБОУ «Средняя общеобразовательная школа № 3                                                с крымскотатарским языком обучения» городского округа Судак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14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Феодосия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Щебетовская школа им М.А.Македонского,  Школа №18,  Школа №8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65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Ялта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«Ялтинская средняя школа № 10», 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Гаспринская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начальная школа № 2», МБОУ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Гаспринская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средняя школа № 1»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5987" marR="359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6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642350" cy="5337173"/>
        </p:xfrm>
        <a:graphic>
          <a:graphicData uri="http://schemas.openxmlformats.org/drawingml/2006/table">
            <a:tbl>
              <a:tblPr/>
              <a:tblGrid>
                <a:gridCol w="2608263"/>
                <a:gridCol w="6034087"/>
              </a:tblGrid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Алушта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МОУ "Школа №3 им. А. Н. Крисанова" г. Алушты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70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Ялта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«Ялтинская средняя школа № 8 имени Героя России Д.М. Гребёнкина»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Джанкойский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"Роскошненская школа-детский сад"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школа №15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Крестьяновская школа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«Партизанская ОШ»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район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БагеровскаяСОШ №1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Сарыбашская школа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Раздольненский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«Славновская школа – детский сад»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«СОШ №34»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Островская школа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38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р-н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«Октябрьская школа №3 имени И.Гаспринского»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Красноперекопский р-н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Новопавловский УВК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70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г.Керчи РК «Школа №22 им. Героев Аджимушкайских каменоломен»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«СОШ №42 им. Эшрефа Шемьи-заде»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953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район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Луговская СОШ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631" name="Заголовок 2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Calibri" pitchFamily="34" charset="0"/>
              </a:rPr>
              <a:t>Острый ресурсный дефицит по кадрам </a:t>
            </a:r>
            <a:b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Calibri" pitchFamily="34" charset="0"/>
              </a:rPr>
            </a:b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Calibri" pitchFamily="34" charset="0"/>
              </a:rPr>
              <a:t>(«красная зона»)  </a:t>
            </a:r>
            <a:endParaRPr lang="ru-RU" altLang="ru-RU" sz="3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793322"/>
        </p:xfrm>
        <a:graphic>
          <a:graphicData uri="http://schemas.openxmlformats.org/drawingml/2006/table">
            <a:tbl>
              <a:tblPr/>
              <a:tblGrid>
                <a:gridCol w="527409"/>
                <a:gridCol w="2835245"/>
                <a:gridCol w="1273173"/>
                <a:gridCol w="814629"/>
                <a:gridCol w="791113"/>
                <a:gridCol w="1318524"/>
                <a:gridCol w="703772"/>
                <a:gridCol w="880135"/>
              </a:tblGrid>
              <a:tr h="228268">
                <a:tc rowSpan="2"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№</a:t>
                      </a: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Муниципалитет</a:t>
                      </a: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МТО и МО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Кадровое обеспечение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2022-2023 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2023-2024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2022-2023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2023-2024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Алушта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Армянск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Бахчисарайский район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Белогорский район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Джанкой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Джанкойский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Евпатория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31128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Керчь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Красногвардейский район 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Красноперекопск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Красноперекопский район 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Ленинский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Нижнегорский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Первомайский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31128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Раздольненский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Саки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Сакский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Симферопольский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Советский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Судак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Феодосия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Черноморский район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45347">
                <a:tc>
                  <a:txBody>
                    <a:bodyPr/>
                    <a:lstStyle>
                      <a:lvl1pPr indent="254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540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indent="206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20638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Ялта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23112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Крым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20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6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defRPr sz="1400">
                          <a:solidFill>
                            <a:schemeClr val="tx2"/>
                          </a:solidFill>
                          <a:latin typeface="Candar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3115" marR="5311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30213" y="260350"/>
            <a:ext cx="8713787" cy="647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8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Эффективность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организации работы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количество ОО с ресурсными дефицитами по кадровому обеспечению снизилось с 58 до 53; </a:t>
            </a:r>
          </a:p>
          <a:p>
            <a:r>
              <a:rPr lang="ru-RU" altLang="ru-RU" dirty="0" smtClean="0"/>
              <a:t>отмечена положительная динамика в отдельных муниципалитетах (города Евпатория, Красноперекопск, Белогорский, Ленинский, Нижнегорский, Первомайский, </a:t>
            </a:r>
            <a:r>
              <a:rPr lang="ru-RU" altLang="ru-RU" dirty="0" err="1" smtClean="0"/>
              <a:t>Сакский</a:t>
            </a:r>
            <a:r>
              <a:rPr lang="ru-RU" altLang="ru-RU" dirty="0" smtClean="0"/>
              <a:t>, Симферопольский, Советский районы) </a:t>
            </a:r>
          </a:p>
        </p:txBody>
      </p:sp>
    </p:spTree>
    <p:extLst>
      <p:ext uri="{BB962C8B-B14F-4D97-AF65-F5344CB8AC3E}">
        <p14:creationId xmlns:p14="http://schemas.microsoft.com/office/powerpoint/2010/main" val="7638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1112</Words>
  <Application>Microsoft Office PowerPoint</Application>
  <PresentationFormat>Экран (4:3)</PresentationFormat>
  <Paragraphs>353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1_Волна</vt:lpstr>
      <vt:lpstr>6_Специальное оформление</vt:lpstr>
      <vt:lpstr>7_Специальное оформление</vt:lpstr>
      <vt:lpstr>Ресурсные дефициты в общеобразовательных организациях  Республики Крым  в 2024 году </vt:lpstr>
      <vt:lpstr>Распределение школ по группам («зонам») в 2024 году</vt:lpstr>
      <vt:lpstr>100% ресурсное благополучие (МТБ и МО)</vt:lpstr>
      <vt:lpstr>Проблемы ресурсного дефицита  («оранжевая зона» по МТБ и МО) </vt:lpstr>
      <vt:lpstr>  100% обеспечены кадрами    </vt:lpstr>
      <vt:lpstr>Проблема ресурсного дефицита  («оранжевая зона» по кадрам)  </vt:lpstr>
      <vt:lpstr>Острый ресурсный дефицит по кадрам  («красная зона»)  </vt:lpstr>
      <vt:lpstr> </vt:lpstr>
      <vt:lpstr>Эффективность  организации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Ресурсные дефициты в общеобразовательных организациях  Республики Крым  в 2024 году</dc:title>
  <dc:creator>Пользователь</dc:creator>
  <cp:lastModifiedBy>Пользователь</cp:lastModifiedBy>
  <cp:revision>16</cp:revision>
  <dcterms:created xsi:type="dcterms:W3CDTF">2024-10-28T07:30:19Z</dcterms:created>
  <dcterms:modified xsi:type="dcterms:W3CDTF">2024-11-06T06:37:06Z</dcterms:modified>
</cp:coreProperties>
</file>